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53.xml" ContentType="application/vnd.openxmlformats-officedocument.presentationml.slide+xml"/>
  <Override PartName="/ppt/slides/slide52.xml" ContentType="application/vnd.openxmlformats-officedocument.presentationml.slide+xml"/>
  <Override PartName="/ppt/slides/slide51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74.xml" ContentType="application/vnd.openxmlformats-officedocument.presentationml.slide+xml"/>
  <Override PartName="/ppt/slides/slide73.xml" ContentType="application/vnd.openxmlformats-officedocument.presentationml.slide+xml"/>
  <Override PartName="/ppt/slides/slide72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42.xml" ContentType="application/vnd.openxmlformats-officedocument.presentationml.slide+xml"/>
  <Override PartName="/ppt/slides/slide45.xml" ContentType="application/vnd.openxmlformats-officedocument.presentationml.slide+xml"/>
  <Override PartName="/ppt/slides/slide40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41.xml" ContentType="application/vnd.openxmlformats-officedocument.presentationml.slide+xml"/>
  <Override PartName="/ppt/slides/slide19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20.xml" ContentType="application/vnd.openxmlformats-officedocument.presentationml.slide+xml"/>
  <Override PartName="/ppt/slides/slide18.xml" ContentType="application/vnd.openxmlformats-officedocument.presentationml.slide+xml"/>
  <Override PartName="/ppt/slides/slide22.xml" ContentType="application/vnd.openxmlformats-officedocument.presentationml.slide+xml"/>
  <Override PartName="/ppt/slides/slide33.xml" ContentType="application/vnd.openxmlformats-officedocument.presentationml.slide+xml"/>
  <Override PartName="/ppt/slides/slide21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32.xml" ContentType="application/vnd.openxmlformats-officedocument.presentationml.slide+xml"/>
  <Override PartName="/ppt/slides/slide34.xml" ContentType="application/vnd.openxmlformats-officedocument.presentationml.slide+xml"/>
  <Override PartName="/ppt/slides/slide30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1.xml" ContentType="application/vnd.openxmlformats-officedocument.presentationml.slide+xml"/>
  <Override PartName="/ppt/slides/slide27.xml" ContentType="application/vnd.openxmlformats-officedocument.presentationml.slide+xml"/>
  <Override PartName="/ppt/slides/slide29.xml" ContentType="application/vnd.openxmlformats-officedocument.presentationml.slide+xml"/>
  <Override PartName="/ppt/slides/slide26.xml" ContentType="application/vnd.openxmlformats-officedocument.presentationml.slide+xml"/>
  <Override PartName="/ppt/slides/slide28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8.xml" ContentType="application/vnd.openxmlformats-officedocument.drawingml.chart+xml"/>
  <Override PartName="/ppt/charts/chart7.xml" ContentType="application/vnd.openxmlformats-officedocument.drawingml.chart+xml"/>
  <Override PartName="/ppt/charts/chart6.xml" ContentType="application/vnd.openxmlformats-officedocument.drawingml.chart+xml"/>
  <Override PartName="/ppt/charts/chart5.xml" ContentType="application/vnd.openxmlformats-officedocument.drawingml.chart+xml"/>
  <Override PartName="/ppt/charts/chart4.xml" ContentType="application/vnd.openxmlformats-officedocument.drawingml.chart+xml"/>
  <Override PartName="/ppt/charts/chart3.xml" ContentType="application/vnd.openxmlformats-officedocument.drawingml.chart+xml"/>
  <Override PartName="/ppt/charts/chart2.xml" ContentType="application/vnd.openxmlformats-officedocument.drawingml.chart+xml"/>
  <Override PartName="/ppt/charts/chart1.xml" ContentType="application/vnd.openxmlformats-officedocument.drawingml.chart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4"/>
  </p:notesMasterIdLst>
  <p:sldIdLst>
    <p:sldId id="256" r:id="rId2"/>
    <p:sldId id="276" r:id="rId3"/>
    <p:sldId id="278" r:id="rId4"/>
    <p:sldId id="644" r:id="rId5"/>
    <p:sldId id="668" r:id="rId6"/>
    <p:sldId id="671" r:id="rId7"/>
    <p:sldId id="673" r:id="rId8"/>
    <p:sldId id="669" r:id="rId9"/>
    <p:sldId id="698" r:id="rId10"/>
    <p:sldId id="670" r:id="rId11"/>
    <p:sldId id="708" r:id="rId12"/>
    <p:sldId id="709" r:id="rId13"/>
    <p:sldId id="707" r:id="rId14"/>
    <p:sldId id="710" r:id="rId15"/>
    <p:sldId id="510" r:id="rId16"/>
    <p:sldId id="664" r:id="rId17"/>
    <p:sldId id="697" r:id="rId18"/>
    <p:sldId id="696" r:id="rId19"/>
    <p:sldId id="665" r:id="rId20"/>
    <p:sldId id="667" r:id="rId21"/>
    <p:sldId id="699" r:id="rId22"/>
    <p:sldId id="752" r:id="rId23"/>
    <p:sldId id="545" r:id="rId24"/>
    <p:sldId id="706" r:id="rId25"/>
    <p:sldId id="716" r:id="rId26"/>
    <p:sldId id="711" r:id="rId27"/>
    <p:sldId id="712" r:id="rId28"/>
    <p:sldId id="713" r:id="rId29"/>
    <p:sldId id="714" r:id="rId30"/>
    <p:sldId id="715" r:id="rId31"/>
    <p:sldId id="717" r:id="rId32"/>
    <p:sldId id="718" r:id="rId33"/>
    <p:sldId id="719" r:id="rId34"/>
    <p:sldId id="723" r:id="rId35"/>
    <p:sldId id="724" r:id="rId36"/>
    <p:sldId id="725" r:id="rId37"/>
    <p:sldId id="720" r:id="rId38"/>
    <p:sldId id="721" r:id="rId39"/>
    <p:sldId id="722" r:id="rId40"/>
    <p:sldId id="726" r:id="rId41"/>
    <p:sldId id="727" r:id="rId42"/>
    <p:sldId id="728" r:id="rId43"/>
    <p:sldId id="751" r:id="rId44"/>
    <p:sldId id="731" r:id="rId45"/>
    <p:sldId id="745" r:id="rId46"/>
    <p:sldId id="744" r:id="rId47"/>
    <p:sldId id="729" r:id="rId48"/>
    <p:sldId id="742" r:id="rId49"/>
    <p:sldId id="749" r:id="rId50"/>
    <p:sldId id="746" r:id="rId51"/>
    <p:sldId id="732" r:id="rId52"/>
    <p:sldId id="730" r:id="rId53"/>
    <p:sldId id="734" r:id="rId54"/>
    <p:sldId id="735" r:id="rId55"/>
    <p:sldId id="736" r:id="rId56"/>
    <p:sldId id="737" r:id="rId57"/>
    <p:sldId id="740" r:id="rId58"/>
    <p:sldId id="739" r:id="rId59"/>
    <p:sldId id="750" r:id="rId60"/>
    <p:sldId id="733" r:id="rId61"/>
    <p:sldId id="747" r:id="rId62"/>
    <p:sldId id="748" r:id="rId63"/>
    <p:sldId id="273" r:id="rId64"/>
    <p:sldId id="418" r:id="rId65"/>
    <p:sldId id="454" r:id="rId66"/>
    <p:sldId id="455" r:id="rId67"/>
    <p:sldId id="456" r:id="rId68"/>
    <p:sldId id="457" r:id="rId69"/>
    <p:sldId id="458" r:id="rId70"/>
    <p:sldId id="419" r:id="rId71"/>
    <p:sldId id="459" r:id="rId72"/>
    <p:sldId id="460" r:id="rId73"/>
    <p:sldId id="461" r:id="rId74"/>
    <p:sldId id="462" r:id="rId75"/>
    <p:sldId id="463" r:id="rId76"/>
    <p:sldId id="615" r:id="rId77"/>
    <p:sldId id="616" r:id="rId78"/>
    <p:sldId id="617" r:id="rId79"/>
    <p:sldId id="274" r:id="rId80"/>
    <p:sldId id="576" r:id="rId81"/>
    <p:sldId id="277" r:id="rId82"/>
    <p:sldId id="340" r:id="rId8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5520" autoAdjust="0"/>
  </p:normalViewPr>
  <p:slideViewPr>
    <p:cSldViewPr>
      <p:cViewPr varScale="1">
        <p:scale>
          <a:sx n="66" d="100"/>
          <a:sy n="66" d="100"/>
        </p:scale>
        <p:origin x="-1422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notesMaster" Target="notesMasters/notesMaster1.xml"/><Relationship Id="rId89" Type="http://schemas.openxmlformats.org/officeDocument/2006/relationships/customXml" Target="../customXml/item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customXml" Target="../customXml/item2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ableStyles" Target="tableStyles.xml"/><Relationship Id="rId91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robert.hill\Documents\Incident%20Management\2015\Rural%20IM%20Task%20Force%20Meetings\Crash%20Stats\SE\2015\(1-1%20to%203-31)%20SE%20Quarterly%20Crash%20Chart.xlsx" TargetMode="Externa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robert.hill\Documents\Incident%20Management\2015\Rural%20IM%20Task%20Force%20Meetings\Crash%20Stats\SW\2015\(1-1%20to%203-31)%20SW%20Quarterly%20Crash%20Chart.xlsx" TargetMode="Externa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robert.hill\Documents\Incident%20Management\2015\Rural%20IM%20Task%20Force%20Meetings\Crash%20Stats\SE\2015\Yearly%20Comparison.xlsx" TargetMode="External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robert.hill\Documents\Incident%20Management\2015\Rural%20IM%20Task%20Force%20Meetings\Crash%20Stats\SW\2015\Yearly%20Comparison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robert.hill\Documents\Incident%20Management\2015\Rural%20IM%20Task%20Force%20Meetings\Crash%20Stats\SE\2015\(1-1%20to%203-31)%20SE%20Quarterly%20Crash%20Chart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robert.hill\Documents\Incident%20Management\2015\Rural%20IM%20Task%20Force%20Meetings\Crash%20Stats\SE\2015\(1-1%20to%203-31)%20SE%20Quarterly%20Crash%20Chart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robert.hill\Documents\Incident%20Management\2015\Rural%20IM%20Task%20Force%20Meetings\Crash%20Stats\SE\2015\(1-1%20to%203-31)%20SE%20Quarterly%20Crash%20Chart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robert.hill\Documents\Incident%20Management\2015\Rural%20IM%20Task%20Force%20Meetings\Crash%20Stats\SE\2015\(1-1%20to%203-31)%20SE%20Quarterly%20Crash%20Chart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robert.hill\Documents\Incident%20Management\2015\Rural%20IM%20Task%20Force%20Meetings\Crash%20Stats\SW\2015\(1-1%20to%203-31)%20SW%20Quarterly%20Crash%20Chart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robert.hill\Documents\Incident%20Management\2015\Rural%20IM%20Task%20Force%20Meetings\Crash%20Stats\SW\2015\(1-1%20to%203-31)%20SW%20Quarterly%20Crash%20Chart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robert.hill\Documents\Incident%20Management\2015\Rural%20IM%20Task%20Force%20Meetings\Crash%20Stats\SW\2015\(1-1%20to%203-31)%20SW%20Quarterly%20Crash%20Chart.xlsx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robert.hill\Documents\Incident%20Management\2015\Rural%20IM%20Task%20Force%20Meetings\Crash%20Stats\SW\2015\(1-1%20to%203-31)%20SW%20Quarterly%20Crash%20Chart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tx>
        <c:rich>
          <a:bodyPr/>
          <a:lstStyle/>
          <a:p>
            <a:pPr>
              <a:defRPr/>
            </a:pPr>
            <a:r>
              <a:rPr lang="en-US"/>
              <a:t>Bracken County 1/1 to 3/31</a:t>
            </a:r>
          </a:p>
        </c:rich>
      </c:tx>
      <c:layout/>
    </c:title>
    <c:plotArea>
      <c:layout/>
      <c:barChart>
        <c:barDir val="col"/>
        <c:grouping val="clustered"/>
        <c:ser>
          <c:idx val="0"/>
          <c:order val="0"/>
          <c:tx>
            <c:strRef>
              <c:f>Sheet1!$C$2</c:f>
              <c:strCache>
                <c:ptCount val="1"/>
                <c:pt idx="0">
                  <c:v>Total Crashes</c:v>
                </c:pt>
              </c:strCache>
            </c:strRef>
          </c:tx>
          <c:dLbls>
            <c:showVal val="1"/>
          </c:dLbls>
          <c:cat>
            <c:numRef>
              <c:f>Sheet1!$D$1:$G$1</c:f>
              <c:numCache>
                <c:formatCode>General</c:formatCode>
                <c:ptCount val="4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</c:numCache>
            </c:numRef>
          </c:cat>
          <c:val>
            <c:numRef>
              <c:f>Sheet1!$D$2:$G$2</c:f>
              <c:numCache>
                <c:formatCode>General</c:formatCode>
                <c:ptCount val="4"/>
                <c:pt idx="0">
                  <c:v>50</c:v>
                </c:pt>
                <c:pt idx="1">
                  <c:v>52</c:v>
                </c:pt>
                <c:pt idx="2">
                  <c:v>50</c:v>
                </c:pt>
                <c:pt idx="3">
                  <c:v>52</c:v>
                </c:pt>
              </c:numCache>
            </c:numRef>
          </c:val>
        </c:ser>
        <c:ser>
          <c:idx val="1"/>
          <c:order val="1"/>
          <c:tx>
            <c:strRef>
              <c:f>Sheet1!$C$3</c:f>
              <c:strCache>
                <c:ptCount val="1"/>
                <c:pt idx="0">
                  <c:v>Injury Crashes</c:v>
                </c:pt>
              </c:strCache>
            </c:strRef>
          </c:tx>
          <c:dLbls>
            <c:showVal val="1"/>
          </c:dLbls>
          <c:cat>
            <c:numRef>
              <c:f>Sheet1!$D$1:$G$1</c:f>
              <c:numCache>
                <c:formatCode>General</c:formatCode>
                <c:ptCount val="4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</c:numCache>
            </c:numRef>
          </c:cat>
          <c:val>
            <c:numRef>
              <c:f>Sheet1!$D$3:$G$3</c:f>
              <c:numCache>
                <c:formatCode>General</c:formatCode>
                <c:ptCount val="4"/>
                <c:pt idx="0">
                  <c:v>6</c:v>
                </c:pt>
                <c:pt idx="1">
                  <c:v>13</c:v>
                </c:pt>
                <c:pt idx="2">
                  <c:v>6</c:v>
                </c:pt>
                <c:pt idx="3">
                  <c:v>6</c:v>
                </c:pt>
              </c:numCache>
            </c:numRef>
          </c:val>
        </c:ser>
        <c:ser>
          <c:idx val="2"/>
          <c:order val="2"/>
          <c:tx>
            <c:strRef>
              <c:f>Sheet1!$C$4</c:f>
              <c:strCache>
                <c:ptCount val="1"/>
                <c:pt idx="0">
                  <c:v>Fatality Crashes</c:v>
                </c:pt>
              </c:strCache>
            </c:strRef>
          </c:tx>
          <c:dLbls>
            <c:showVal val="1"/>
          </c:dLbls>
          <c:cat>
            <c:numRef>
              <c:f>Sheet1!$D$1:$G$1</c:f>
              <c:numCache>
                <c:formatCode>General</c:formatCode>
                <c:ptCount val="4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</c:numCache>
            </c:numRef>
          </c:cat>
          <c:val>
            <c:numRef>
              <c:f>Sheet1!$D$4:$G$4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2</c:v>
                </c:pt>
              </c:numCache>
            </c:numRef>
          </c:val>
        </c:ser>
        <c:axId val="57845248"/>
        <c:axId val="57846784"/>
      </c:barChart>
      <c:catAx>
        <c:axId val="57845248"/>
        <c:scaling>
          <c:orientation val="minMax"/>
        </c:scaling>
        <c:axPos val="b"/>
        <c:numFmt formatCode="General" sourceLinked="1"/>
        <c:majorTickMark val="none"/>
        <c:tickLblPos val="nextTo"/>
        <c:txPr>
          <a:bodyPr/>
          <a:lstStyle/>
          <a:p>
            <a:pPr>
              <a:defRPr b="0"/>
            </a:pPr>
            <a:endParaRPr lang="en-US"/>
          </a:p>
        </c:txPr>
        <c:crossAx val="57846784"/>
        <c:crosses val="autoZero"/>
        <c:auto val="1"/>
        <c:lblAlgn val="ctr"/>
        <c:lblOffset val="100"/>
      </c:catAx>
      <c:valAx>
        <c:axId val="57846784"/>
        <c:scaling>
          <c:orientation val="minMax"/>
        </c:scaling>
        <c:axPos val="l"/>
        <c:majorGridlines/>
        <c:numFmt formatCode="General" sourceLinked="1"/>
        <c:majorTickMark val="none"/>
        <c:tickLblPos val="nextTo"/>
        <c:crossAx val="57845248"/>
        <c:crosses val="autoZero"/>
        <c:crossBetween val="between"/>
      </c:valAx>
    </c:plotArea>
    <c:legend>
      <c:legendPos val="r"/>
      <c:layout/>
    </c:legend>
    <c:plotVisOnly val="1"/>
    <c:dispBlanksAs val="gap"/>
  </c:chart>
  <c:externalData r:id="rId1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tx>
        <c:rich>
          <a:bodyPr/>
          <a:lstStyle/>
          <a:p>
            <a:pPr>
              <a:defRPr/>
            </a:pPr>
            <a:r>
              <a:rPr lang="en-US"/>
              <a:t>Southwest 1/1/15 to 3/31/15</a:t>
            </a:r>
          </a:p>
        </c:rich>
      </c:tx>
      <c:layout/>
    </c:title>
    <c:plotArea>
      <c:layout/>
      <c:barChart>
        <c:barDir val="col"/>
        <c:grouping val="clustered"/>
        <c:ser>
          <c:idx val="0"/>
          <c:order val="0"/>
          <c:tx>
            <c:strRef>
              <c:f>Sheet1!$C$100</c:f>
              <c:strCache>
                <c:ptCount val="1"/>
                <c:pt idx="0">
                  <c:v>Total Crashes</c:v>
                </c:pt>
              </c:strCache>
            </c:strRef>
          </c:tx>
          <c:dLbls>
            <c:showVal val="1"/>
          </c:dLbls>
          <c:cat>
            <c:strRef>
              <c:f>Sheet1!$D$99:$G$99</c:f>
              <c:strCache>
                <c:ptCount val="4"/>
                <c:pt idx="0">
                  <c:v>Interstate</c:v>
                </c:pt>
                <c:pt idx="1">
                  <c:v>US Route</c:v>
                </c:pt>
                <c:pt idx="2">
                  <c:v>KY Route</c:v>
                </c:pt>
                <c:pt idx="3">
                  <c:v>Local</c:v>
                </c:pt>
              </c:strCache>
            </c:strRef>
          </c:cat>
          <c:val>
            <c:numRef>
              <c:f>Sheet1!$D$100:$G$100</c:f>
              <c:numCache>
                <c:formatCode>General</c:formatCode>
                <c:ptCount val="4"/>
                <c:pt idx="0">
                  <c:v>73</c:v>
                </c:pt>
                <c:pt idx="1">
                  <c:v>72</c:v>
                </c:pt>
                <c:pt idx="2">
                  <c:v>161</c:v>
                </c:pt>
                <c:pt idx="3">
                  <c:v>136</c:v>
                </c:pt>
              </c:numCache>
            </c:numRef>
          </c:val>
        </c:ser>
        <c:ser>
          <c:idx val="1"/>
          <c:order val="1"/>
          <c:tx>
            <c:strRef>
              <c:f>Sheet1!$C$101</c:f>
              <c:strCache>
                <c:ptCount val="1"/>
                <c:pt idx="0">
                  <c:v>Injury Crashes</c:v>
                </c:pt>
              </c:strCache>
            </c:strRef>
          </c:tx>
          <c:dLbls>
            <c:showVal val="1"/>
          </c:dLbls>
          <c:cat>
            <c:strRef>
              <c:f>Sheet1!$D$99:$G$99</c:f>
              <c:strCache>
                <c:ptCount val="4"/>
                <c:pt idx="0">
                  <c:v>Interstate</c:v>
                </c:pt>
                <c:pt idx="1">
                  <c:v>US Route</c:v>
                </c:pt>
                <c:pt idx="2">
                  <c:v>KY Route</c:v>
                </c:pt>
                <c:pt idx="3">
                  <c:v>Local</c:v>
                </c:pt>
              </c:strCache>
            </c:strRef>
          </c:cat>
          <c:val>
            <c:numRef>
              <c:f>Sheet1!$D$101:$G$101</c:f>
              <c:numCache>
                <c:formatCode>General</c:formatCode>
                <c:ptCount val="4"/>
                <c:pt idx="0">
                  <c:v>9</c:v>
                </c:pt>
                <c:pt idx="1">
                  <c:v>16</c:v>
                </c:pt>
                <c:pt idx="2">
                  <c:v>32</c:v>
                </c:pt>
                <c:pt idx="3">
                  <c:v>6</c:v>
                </c:pt>
              </c:numCache>
            </c:numRef>
          </c:val>
        </c:ser>
        <c:ser>
          <c:idx val="2"/>
          <c:order val="2"/>
          <c:tx>
            <c:strRef>
              <c:f>Sheet1!$C$102</c:f>
              <c:strCache>
                <c:ptCount val="1"/>
                <c:pt idx="0">
                  <c:v>Fatality Crashes</c:v>
                </c:pt>
              </c:strCache>
            </c:strRef>
          </c:tx>
          <c:dLbls>
            <c:showVal val="1"/>
          </c:dLbls>
          <c:cat>
            <c:strRef>
              <c:f>Sheet1!$D$99:$G$99</c:f>
              <c:strCache>
                <c:ptCount val="4"/>
                <c:pt idx="0">
                  <c:v>Interstate</c:v>
                </c:pt>
                <c:pt idx="1">
                  <c:v>US Route</c:v>
                </c:pt>
                <c:pt idx="2">
                  <c:v>KY Route</c:v>
                </c:pt>
                <c:pt idx="3">
                  <c:v>Local</c:v>
                </c:pt>
              </c:strCache>
            </c:strRef>
          </c:cat>
          <c:val>
            <c:numRef>
              <c:f>Sheet1!$D$102:$G$102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2</c:v>
                </c:pt>
                <c:pt idx="3">
                  <c:v>0</c:v>
                </c:pt>
              </c:numCache>
            </c:numRef>
          </c:val>
        </c:ser>
        <c:axId val="59183104"/>
        <c:axId val="59184640"/>
      </c:barChart>
      <c:catAx>
        <c:axId val="59183104"/>
        <c:scaling>
          <c:orientation val="minMax"/>
        </c:scaling>
        <c:axPos val="b"/>
        <c:majorTickMark val="none"/>
        <c:tickLblPos val="nextTo"/>
        <c:crossAx val="59184640"/>
        <c:crosses val="autoZero"/>
        <c:auto val="1"/>
        <c:lblAlgn val="ctr"/>
        <c:lblOffset val="100"/>
      </c:catAx>
      <c:valAx>
        <c:axId val="59184640"/>
        <c:scaling>
          <c:orientation val="minMax"/>
        </c:scaling>
        <c:axPos val="l"/>
        <c:majorGridlines/>
        <c:numFmt formatCode="General" sourceLinked="1"/>
        <c:majorTickMark val="none"/>
        <c:tickLblPos val="nextTo"/>
        <c:crossAx val="59183104"/>
        <c:crosses val="autoZero"/>
        <c:crossBetween val="between"/>
      </c:valAx>
    </c:plotArea>
    <c:legend>
      <c:legendPos val="r"/>
      <c:layout/>
    </c:legend>
    <c:plotVisOnly val="1"/>
  </c:chart>
  <c:externalData r:id="rId1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tx>
        <c:rich>
          <a:bodyPr/>
          <a:lstStyle/>
          <a:p>
            <a:pPr>
              <a:defRPr/>
            </a:pPr>
            <a:r>
              <a:rPr lang="en-US"/>
              <a:t>Bracken County      2011-2014</a:t>
            </a:r>
          </a:p>
        </c:rich>
      </c:tx>
      <c:layout/>
    </c:title>
    <c:plotArea>
      <c:layout/>
      <c:barChart>
        <c:barDir val="col"/>
        <c:grouping val="clustered"/>
        <c:ser>
          <c:idx val="0"/>
          <c:order val="0"/>
          <c:tx>
            <c:strRef>
              <c:f>Sheet1!$C$2</c:f>
              <c:strCache>
                <c:ptCount val="1"/>
                <c:pt idx="0">
                  <c:v>2011</c:v>
                </c:pt>
              </c:strCache>
            </c:strRef>
          </c:tx>
          <c:dLbls>
            <c:showVal val="1"/>
          </c:dLbls>
          <c:cat>
            <c:strRef>
              <c:f>Sheet1!$D$1:$G$1</c:f>
              <c:strCache>
                <c:ptCount val="4"/>
                <c:pt idx="0">
                  <c:v>All Routes</c:v>
                </c:pt>
                <c:pt idx="1">
                  <c:v>Federal</c:v>
                </c:pt>
                <c:pt idx="2">
                  <c:v>State</c:v>
                </c:pt>
                <c:pt idx="3">
                  <c:v>Co./City/Local</c:v>
                </c:pt>
              </c:strCache>
            </c:strRef>
          </c:cat>
          <c:val>
            <c:numRef>
              <c:f>Sheet1!$D$2:$G$2</c:f>
              <c:numCache>
                <c:formatCode>General</c:formatCode>
                <c:ptCount val="4"/>
                <c:pt idx="0">
                  <c:v>225</c:v>
                </c:pt>
                <c:pt idx="1">
                  <c:v>0</c:v>
                </c:pt>
                <c:pt idx="2">
                  <c:v>161</c:v>
                </c:pt>
                <c:pt idx="3">
                  <c:v>64</c:v>
                </c:pt>
              </c:numCache>
            </c:numRef>
          </c:val>
        </c:ser>
        <c:ser>
          <c:idx val="1"/>
          <c:order val="1"/>
          <c:tx>
            <c:strRef>
              <c:f>Sheet1!$C$3</c:f>
              <c:strCache>
                <c:ptCount val="1"/>
                <c:pt idx="0">
                  <c:v>2012</c:v>
                </c:pt>
              </c:strCache>
            </c:strRef>
          </c:tx>
          <c:dLbls>
            <c:showVal val="1"/>
          </c:dLbls>
          <c:cat>
            <c:strRef>
              <c:f>Sheet1!$D$1:$G$1</c:f>
              <c:strCache>
                <c:ptCount val="4"/>
                <c:pt idx="0">
                  <c:v>All Routes</c:v>
                </c:pt>
                <c:pt idx="1">
                  <c:v>Federal</c:v>
                </c:pt>
                <c:pt idx="2">
                  <c:v>State</c:v>
                </c:pt>
                <c:pt idx="3">
                  <c:v>Co./City/Local</c:v>
                </c:pt>
              </c:strCache>
            </c:strRef>
          </c:cat>
          <c:val>
            <c:numRef>
              <c:f>Sheet1!$D$3:$G$3</c:f>
              <c:numCache>
                <c:formatCode>General</c:formatCode>
                <c:ptCount val="4"/>
                <c:pt idx="0">
                  <c:v>260</c:v>
                </c:pt>
                <c:pt idx="1">
                  <c:v>0</c:v>
                </c:pt>
                <c:pt idx="2">
                  <c:v>190</c:v>
                </c:pt>
                <c:pt idx="3">
                  <c:v>70</c:v>
                </c:pt>
              </c:numCache>
            </c:numRef>
          </c:val>
        </c:ser>
        <c:ser>
          <c:idx val="2"/>
          <c:order val="2"/>
          <c:tx>
            <c:strRef>
              <c:f>Sheet1!$C$4</c:f>
              <c:strCache>
                <c:ptCount val="1"/>
                <c:pt idx="0">
                  <c:v>2013</c:v>
                </c:pt>
              </c:strCache>
            </c:strRef>
          </c:tx>
          <c:dLbls>
            <c:showVal val="1"/>
          </c:dLbls>
          <c:cat>
            <c:strRef>
              <c:f>Sheet1!$D$1:$G$1</c:f>
              <c:strCache>
                <c:ptCount val="4"/>
                <c:pt idx="0">
                  <c:v>All Routes</c:v>
                </c:pt>
                <c:pt idx="1">
                  <c:v>Federal</c:v>
                </c:pt>
                <c:pt idx="2">
                  <c:v>State</c:v>
                </c:pt>
                <c:pt idx="3">
                  <c:v>Co./City/Local</c:v>
                </c:pt>
              </c:strCache>
            </c:strRef>
          </c:cat>
          <c:val>
            <c:numRef>
              <c:f>Sheet1!$D$4:$G$4</c:f>
              <c:numCache>
                <c:formatCode>General</c:formatCode>
                <c:ptCount val="4"/>
                <c:pt idx="0">
                  <c:v>253</c:v>
                </c:pt>
                <c:pt idx="1">
                  <c:v>0</c:v>
                </c:pt>
                <c:pt idx="2">
                  <c:v>191</c:v>
                </c:pt>
                <c:pt idx="3">
                  <c:v>62</c:v>
                </c:pt>
              </c:numCache>
            </c:numRef>
          </c:val>
        </c:ser>
        <c:ser>
          <c:idx val="3"/>
          <c:order val="3"/>
          <c:tx>
            <c:strRef>
              <c:f>Sheet1!$C$5</c:f>
              <c:strCache>
                <c:ptCount val="1"/>
                <c:pt idx="0">
                  <c:v>2014</c:v>
                </c:pt>
              </c:strCache>
            </c:strRef>
          </c:tx>
          <c:dLbls>
            <c:showVal val="1"/>
          </c:dLbls>
          <c:cat>
            <c:strRef>
              <c:f>Sheet1!$D$1:$G$1</c:f>
              <c:strCache>
                <c:ptCount val="4"/>
                <c:pt idx="0">
                  <c:v>All Routes</c:v>
                </c:pt>
                <c:pt idx="1">
                  <c:v>Federal</c:v>
                </c:pt>
                <c:pt idx="2">
                  <c:v>State</c:v>
                </c:pt>
                <c:pt idx="3">
                  <c:v>Co./City/Local</c:v>
                </c:pt>
              </c:strCache>
            </c:strRef>
          </c:cat>
          <c:val>
            <c:numRef>
              <c:f>Sheet1!$D$5:$G$5</c:f>
              <c:numCache>
                <c:formatCode>General</c:formatCode>
                <c:ptCount val="4"/>
                <c:pt idx="0">
                  <c:v>205</c:v>
                </c:pt>
                <c:pt idx="1">
                  <c:v>0</c:v>
                </c:pt>
                <c:pt idx="2">
                  <c:v>145</c:v>
                </c:pt>
                <c:pt idx="3">
                  <c:v>60</c:v>
                </c:pt>
              </c:numCache>
            </c:numRef>
          </c:val>
        </c:ser>
        <c:axId val="59242368"/>
        <c:axId val="59243904"/>
      </c:barChart>
      <c:catAx>
        <c:axId val="59242368"/>
        <c:scaling>
          <c:orientation val="minMax"/>
        </c:scaling>
        <c:axPos val="b"/>
        <c:numFmt formatCode="General" sourceLinked="1"/>
        <c:majorTickMark val="none"/>
        <c:tickLblPos val="nextTo"/>
        <c:txPr>
          <a:bodyPr/>
          <a:lstStyle/>
          <a:p>
            <a:pPr>
              <a:defRPr b="0"/>
            </a:pPr>
            <a:endParaRPr lang="en-US"/>
          </a:p>
        </c:txPr>
        <c:crossAx val="59243904"/>
        <c:crosses val="autoZero"/>
        <c:auto val="1"/>
        <c:lblAlgn val="ctr"/>
        <c:lblOffset val="100"/>
      </c:catAx>
      <c:valAx>
        <c:axId val="59243904"/>
        <c:scaling>
          <c:orientation val="minMax"/>
        </c:scaling>
        <c:axPos val="l"/>
        <c:majorGridlines/>
        <c:numFmt formatCode="General" sourceLinked="1"/>
        <c:majorTickMark val="none"/>
        <c:tickLblPos val="nextTo"/>
        <c:crossAx val="59242368"/>
        <c:crosses val="autoZero"/>
        <c:crossBetween val="between"/>
      </c:valAx>
    </c:plotArea>
    <c:legend>
      <c:legendPos val="r"/>
      <c:layout/>
    </c:legend>
    <c:plotVisOnly val="1"/>
    <c:dispBlanksAs val="gap"/>
  </c:chart>
  <c:externalData r:id="rId1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tx>
        <c:rich>
          <a:bodyPr/>
          <a:lstStyle/>
          <a:p>
            <a:pPr>
              <a:defRPr/>
            </a:pPr>
            <a:r>
              <a:rPr lang="en-US"/>
              <a:t>Carroll County      2011-2014</a:t>
            </a:r>
          </a:p>
        </c:rich>
      </c:tx>
      <c:layout/>
    </c:title>
    <c:plotArea>
      <c:layout/>
      <c:barChart>
        <c:barDir val="col"/>
        <c:grouping val="clustered"/>
        <c:ser>
          <c:idx val="0"/>
          <c:order val="0"/>
          <c:tx>
            <c:strRef>
              <c:f>Sheet1!$C$2</c:f>
              <c:strCache>
                <c:ptCount val="1"/>
                <c:pt idx="0">
                  <c:v>2011</c:v>
                </c:pt>
              </c:strCache>
            </c:strRef>
          </c:tx>
          <c:dLbls>
            <c:showVal val="1"/>
          </c:dLbls>
          <c:cat>
            <c:strRef>
              <c:f>Sheet1!$D$1:$G$1</c:f>
              <c:strCache>
                <c:ptCount val="4"/>
                <c:pt idx="0">
                  <c:v>All Routes</c:v>
                </c:pt>
                <c:pt idx="1">
                  <c:v>Federal</c:v>
                </c:pt>
                <c:pt idx="2">
                  <c:v>State</c:v>
                </c:pt>
                <c:pt idx="3">
                  <c:v>Co./City/Local</c:v>
                </c:pt>
              </c:strCache>
            </c:strRef>
          </c:cat>
          <c:val>
            <c:numRef>
              <c:f>Sheet1!$D$2:$G$2</c:f>
              <c:numCache>
                <c:formatCode>General</c:formatCode>
                <c:ptCount val="4"/>
                <c:pt idx="0">
                  <c:v>444</c:v>
                </c:pt>
                <c:pt idx="1">
                  <c:v>145</c:v>
                </c:pt>
                <c:pt idx="2">
                  <c:v>161</c:v>
                </c:pt>
                <c:pt idx="3">
                  <c:v>138</c:v>
                </c:pt>
              </c:numCache>
            </c:numRef>
          </c:val>
        </c:ser>
        <c:ser>
          <c:idx val="1"/>
          <c:order val="1"/>
          <c:tx>
            <c:strRef>
              <c:f>Sheet1!$C$3</c:f>
              <c:strCache>
                <c:ptCount val="1"/>
                <c:pt idx="0">
                  <c:v>2012</c:v>
                </c:pt>
              </c:strCache>
            </c:strRef>
          </c:tx>
          <c:dLbls>
            <c:showVal val="1"/>
          </c:dLbls>
          <c:cat>
            <c:strRef>
              <c:f>Sheet1!$D$1:$G$1</c:f>
              <c:strCache>
                <c:ptCount val="4"/>
                <c:pt idx="0">
                  <c:v>All Routes</c:v>
                </c:pt>
                <c:pt idx="1">
                  <c:v>Federal</c:v>
                </c:pt>
                <c:pt idx="2">
                  <c:v>State</c:v>
                </c:pt>
                <c:pt idx="3">
                  <c:v>Co./City/Local</c:v>
                </c:pt>
              </c:strCache>
            </c:strRef>
          </c:cat>
          <c:val>
            <c:numRef>
              <c:f>Sheet1!$D$3:$G$3</c:f>
              <c:numCache>
                <c:formatCode>General</c:formatCode>
                <c:ptCount val="4"/>
                <c:pt idx="0">
                  <c:v>431</c:v>
                </c:pt>
                <c:pt idx="1">
                  <c:v>163</c:v>
                </c:pt>
                <c:pt idx="2">
                  <c:v>131</c:v>
                </c:pt>
                <c:pt idx="3">
                  <c:v>136</c:v>
                </c:pt>
              </c:numCache>
            </c:numRef>
          </c:val>
        </c:ser>
        <c:ser>
          <c:idx val="2"/>
          <c:order val="2"/>
          <c:tx>
            <c:strRef>
              <c:f>Sheet1!$C$4</c:f>
              <c:strCache>
                <c:ptCount val="1"/>
                <c:pt idx="0">
                  <c:v>2013</c:v>
                </c:pt>
              </c:strCache>
            </c:strRef>
          </c:tx>
          <c:dLbls>
            <c:showVal val="1"/>
          </c:dLbls>
          <c:cat>
            <c:strRef>
              <c:f>Sheet1!$D$1:$G$1</c:f>
              <c:strCache>
                <c:ptCount val="4"/>
                <c:pt idx="0">
                  <c:v>All Routes</c:v>
                </c:pt>
                <c:pt idx="1">
                  <c:v>Federal</c:v>
                </c:pt>
                <c:pt idx="2">
                  <c:v>State</c:v>
                </c:pt>
                <c:pt idx="3">
                  <c:v>Co./City/Local</c:v>
                </c:pt>
              </c:strCache>
            </c:strRef>
          </c:cat>
          <c:val>
            <c:numRef>
              <c:f>Sheet1!$D$4:$G$4</c:f>
              <c:numCache>
                <c:formatCode>General</c:formatCode>
                <c:ptCount val="4"/>
                <c:pt idx="0">
                  <c:v>420</c:v>
                </c:pt>
                <c:pt idx="1">
                  <c:v>172</c:v>
                </c:pt>
                <c:pt idx="2">
                  <c:v>132</c:v>
                </c:pt>
                <c:pt idx="3">
                  <c:v>116</c:v>
                </c:pt>
              </c:numCache>
            </c:numRef>
          </c:val>
        </c:ser>
        <c:ser>
          <c:idx val="3"/>
          <c:order val="3"/>
          <c:tx>
            <c:strRef>
              <c:f>Sheet1!$C$5</c:f>
              <c:strCache>
                <c:ptCount val="1"/>
                <c:pt idx="0">
                  <c:v>2014</c:v>
                </c:pt>
              </c:strCache>
            </c:strRef>
          </c:tx>
          <c:dLbls>
            <c:showVal val="1"/>
          </c:dLbls>
          <c:cat>
            <c:strRef>
              <c:f>Sheet1!$D$1:$G$1</c:f>
              <c:strCache>
                <c:ptCount val="4"/>
                <c:pt idx="0">
                  <c:v>All Routes</c:v>
                </c:pt>
                <c:pt idx="1">
                  <c:v>Federal</c:v>
                </c:pt>
                <c:pt idx="2">
                  <c:v>State</c:v>
                </c:pt>
                <c:pt idx="3">
                  <c:v>Co./City/Local</c:v>
                </c:pt>
              </c:strCache>
            </c:strRef>
          </c:cat>
          <c:val>
            <c:numRef>
              <c:f>Sheet1!$D$5:$G$5</c:f>
              <c:numCache>
                <c:formatCode>General</c:formatCode>
                <c:ptCount val="4"/>
                <c:pt idx="0">
                  <c:v>509</c:v>
                </c:pt>
                <c:pt idx="1">
                  <c:v>201</c:v>
                </c:pt>
                <c:pt idx="2">
                  <c:v>171</c:v>
                </c:pt>
                <c:pt idx="3">
                  <c:v>137</c:v>
                </c:pt>
              </c:numCache>
            </c:numRef>
          </c:val>
        </c:ser>
        <c:axId val="61128064"/>
        <c:axId val="61138048"/>
      </c:barChart>
      <c:catAx>
        <c:axId val="61128064"/>
        <c:scaling>
          <c:orientation val="minMax"/>
        </c:scaling>
        <c:axPos val="b"/>
        <c:numFmt formatCode="General" sourceLinked="1"/>
        <c:majorTickMark val="none"/>
        <c:tickLblPos val="nextTo"/>
        <c:txPr>
          <a:bodyPr/>
          <a:lstStyle/>
          <a:p>
            <a:pPr>
              <a:defRPr b="0"/>
            </a:pPr>
            <a:endParaRPr lang="en-US"/>
          </a:p>
        </c:txPr>
        <c:crossAx val="61138048"/>
        <c:crosses val="autoZero"/>
        <c:auto val="1"/>
        <c:lblAlgn val="ctr"/>
        <c:lblOffset val="100"/>
      </c:catAx>
      <c:valAx>
        <c:axId val="61138048"/>
        <c:scaling>
          <c:orientation val="minMax"/>
        </c:scaling>
        <c:axPos val="l"/>
        <c:majorGridlines/>
        <c:numFmt formatCode="General" sourceLinked="1"/>
        <c:majorTickMark val="none"/>
        <c:tickLblPos val="nextTo"/>
        <c:crossAx val="61128064"/>
        <c:crosses val="autoZero"/>
        <c:crossBetween val="between"/>
      </c:valAx>
    </c:plotArea>
    <c:legend>
      <c:legendPos val="r"/>
      <c:layout/>
    </c:legend>
    <c:plotVisOnly val="1"/>
    <c:dispBlanksAs val="gap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title>
      <c:tx>
        <c:rich>
          <a:bodyPr/>
          <a:lstStyle/>
          <a:p>
            <a:pPr>
              <a:defRPr/>
            </a:pPr>
            <a:r>
              <a:rPr lang="en-US"/>
              <a:t>Harrison County 1/1 to 3/31</a:t>
            </a:r>
          </a:p>
        </c:rich>
      </c:tx>
      <c:layout>
        <c:manualLayout>
          <c:xMode val="edge"/>
          <c:yMode val="edge"/>
          <c:x val="0.17498272314089891"/>
          <c:y val="1.7420558279271761E-2"/>
        </c:manualLayout>
      </c:layout>
    </c:title>
    <c:plotArea>
      <c:layout/>
      <c:barChart>
        <c:barDir val="col"/>
        <c:grouping val="clustered"/>
        <c:ser>
          <c:idx val="0"/>
          <c:order val="0"/>
          <c:tx>
            <c:strRef>
              <c:f>Sheet1!$C$26</c:f>
              <c:strCache>
                <c:ptCount val="1"/>
                <c:pt idx="0">
                  <c:v>Total Crashes</c:v>
                </c:pt>
              </c:strCache>
            </c:strRef>
          </c:tx>
          <c:dLbls>
            <c:showVal val="1"/>
          </c:dLbls>
          <c:cat>
            <c:numRef>
              <c:f>Sheet1!$D$25:$G$25</c:f>
              <c:numCache>
                <c:formatCode>General</c:formatCode>
                <c:ptCount val="4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</c:numCache>
            </c:numRef>
          </c:cat>
          <c:val>
            <c:numRef>
              <c:f>Sheet1!$D$26:$G$26</c:f>
              <c:numCache>
                <c:formatCode>General</c:formatCode>
                <c:ptCount val="4"/>
                <c:pt idx="0">
                  <c:v>151</c:v>
                </c:pt>
                <c:pt idx="1">
                  <c:v>141</c:v>
                </c:pt>
                <c:pt idx="2">
                  <c:v>159</c:v>
                </c:pt>
                <c:pt idx="3">
                  <c:v>155</c:v>
                </c:pt>
              </c:numCache>
            </c:numRef>
          </c:val>
        </c:ser>
        <c:ser>
          <c:idx val="1"/>
          <c:order val="1"/>
          <c:tx>
            <c:strRef>
              <c:f>Sheet1!$C$27</c:f>
              <c:strCache>
                <c:ptCount val="1"/>
                <c:pt idx="0">
                  <c:v>Injury Crashes</c:v>
                </c:pt>
              </c:strCache>
            </c:strRef>
          </c:tx>
          <c:dLbls>
            <c:showVal val="1"/>
          </c:dLbls>
          <c:cat>
            <c:numRef>
              <c:f>Sheet1!$D$25:$G$25</c:f>
              <c:numCache>
                <c:formatCode>General</c:formatCode>
                <c:ptCount val="4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</c:numCache>
            </c:numRef>
          </c:cat>
          <c:val>
            <c:numRef>
              <c:f>Sheet1!$D$27:$G$27</c:f>
              <c:numCache>
                <c:formatCode>General</c:formatCode>
                <c:ptCount val="4"/>
                <c:pt idx="0">
                  <c:v>24</c:v>
                </c:pt>
                <c:pt idx="1">
                  <c:v>17</c:v>
                </c:pt>
                <c:pt idx="2">
                  <c:v>18</c:v>
                </c:pt>
                <c:pt idx="3">
                  <c:v>18</c:v>
                </c:pt>
              </c:numCache>
            </c:numRef>
          </c:val>
        </c:ser>
        <c:ser>
          <c:idx val="2"/>
          <c:order val="2"/>
          <c:tx>
            <c:strRef>
              <c:f>Sheet1!$C$28</c:f>
              <c:strCache>
                <c:ptCount val="1"/>
                <c:pt idx="0">
                  <c:v>Fatality Crashes</c:v>
                </c:pt>
              </c:strCache>
            </c:strRef>
          </c:tx>
          <c:dLbls>
            <c:showVal val="1"/>
          </c:dLbls>
          <c:cat>
            <c:numRef>
              <c:f>Sheet1!$D$25:$G$25</c:f>
              <c:numCache>
                <c:formatCode>General</c:formatCode>
                <c:ptCount val="4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</c:numCache>
            </c:numRef>
          </c:cat>
          <c:val>
            <c:numRef>
              <c:f>Sheet1!$D$28:$G$28</c:f>
              <c:numCache>
                <c:formatCode>General</c:formatCode>
                <c:ptCount val="4"/>
                <c:pt idx="0">
                  <c:v>2</c:v>
                </c:pt>
                <c:pt idx="1">
                  <c:v>0</c:v>
                </c:pt>
                <c:pt idx="2">
                  <c:v>1</c:v>
                </c:pt>
                <c:pt idx="3">
                  <c:v>0</c:v>
                </c:pt>
              </c:numCache>
            </c:numRef>
          </c:val>
        </c:ser>
        <c:axId val="57950976"/>
        <c:axId val="57952512"/>
      </c:barChart>
      <c:catAx>
        <c:axId val="57950976"/>
        <c:scaling>
          <c:orientation val="minMax"/>
        </c:scaling>
        <c:axPos val="b"/>
        <c:numFmt formatCode="General" sourceLinked="1"/>
        <c:majorTickMark val="none"/>
        <c:tickLblPos val="nextTo"/>
        <c:crossAx val="57952512"/>
        <c:crosses val="autoZero"/>
        <c:auto val="1"/>
        <c:lblAlgn val="ctr"/>
        <c:lblOffset val="100"/>
      </c:catAx>
      <c:valAx>
        <c:axId val="57952512"/>
        <c:scaling>
          <c:orientation val="minMax"/>
        </c:scaling>
        <c:axPos val="l"/>
        <c:majorGridlines/>
        <c:numFmt formatCode="General" sourceLinked="1"/>
        <c:majorTickMark val="none"/>
        <c:tickLblPos val="nextTo"/>
        <c:crossAx val="57950976"/>
        <c:crosses val="autoZero"/>
        <c:crossBetween val="between"/>
      </c:valAx>
    </c:plotArea>
    <c:legend>
      <c:legendPos val="r"/>
      <c:layout/>
    </c:legend>
    <c:plotVisOnly val="1"/>
  </c:chart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tx>
        <c:rich>
          <a:bodyPr/>
          <a:lstStyle/>
          <a:p>
            <a:pPr>
              <a:defRPr/>
            </a:pPr>
            <a:r>
              <a:rPr lang="en-US"/>
              <a:t>Pendleton County 1/1 to 3/31</a:t>
            </a:r>
          </a:p>
        </c:rich>
      </c:tx>
      <c:layout>
        <c:manualLayout>
          <c:xMode val="edge"/>
          <c:yMode val="edge"/>
          <c:x val="0.18871794871794953"/>
          <c:y val="2.6143790849673287E-2"/>
        </c:manualLayout>
      </c:layout>
    </c:title>
    <c:plotArea>
      <c:layout/>
      <c:barChart>
        <c:barDir val="col"/>
        <c:grouping val="clustered"/>
        <c:ser>
          <c:idx val="0"/>
          <c:order val="0"/>
          <c:tx>
            <c:strRef>
              <c:f>Sheet1!$C$49</c:f>
              <c:strCache>
                <c:ptCount val="1"/>
                <c:pt idx="0">
                  <c:v>Total Crashes</c:v>
                </c:pt>
              </c:strCache>
            </c:strRef>
          </c:tx>
          <c:dLbls>
            <c:showVal val="1"/>
          </c:dLbls>
          <c:cat>
            <c:numRef>
              <c:f>Sheet1!$D$48:$G$48</c:f>
              <c:numCache>
                <c:formatCode>General</c:formatCode>
                <c:ptCount val="4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</c:numCache>
            </c:numRef>
          </c:cat>
          <c:val>
            <c:numRef>
              <c:f>Sheet1!$D$49:$G$49</c:f>
              <c:numCache>
                <c:formatCode>General</c:formatCode>
                <c:ptCount val="4"/>
                <c:pt idx="0">
                  <c:v>114</c:v>
                </c:pt>
                <c:pt idx="1">
                  <c:v>67</c:v>
                </c:pt>
                <c:pt idx="2">
                  <c:v>74</c:v>
                </c:pt>
                <c:pt idx="3">
                  <c:v>72</c:v>
                </c:pt>
              </c:numCache>
            </c:numRef>
          </c:val>
        </c:ser>
        <c:ser>
          <c:idx val="1"/>
          <c:order val="1"/>
          <c:tx>
            <c:strRef>
              <c:f>Sheet1!$C$50</c:f>
              <c:strCache>
                <c:ptCount val="1"/>
                <c:pt idx="0">
                  <c:v>Injury Crashes</c:v>
                </c:pt>
              </c:strCache>
            </c:strRef>
          </c:tx>
          <c:dLbls>
            <c:showVal val="1"/>
          </c:dLbls>
          <c:cat>
            <c:numRef>
              <c:f>Sheet1!$D$48:$G$48</c:f>
              <c:numCache>
                <c:formatCode>General</c:formatCode>
                <c:ptCount val="4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</c:numCache>
            </c:numRef>
          </c:cat>
          <c:val>
            <c:numRef>
              <c:f>Sheet1!$D$50:$G$50</c:f>
              <c:numCache>
                <c:formatCode>General</c:formatCode>
                <c:ptCount val="4"/>
                <c:pt idx="0">
                  <c:v>13</c:v>
                </c:pt>
                <c:pt idx="1">
                  <c:v>9</c:v>
                </c:pt>
                <c:pt idx="2">
                  <c:v>11</c:v>
                </c:pt>
                <c:pt idx="3">
                  <c:v>9</c:v>
                </c:pt>
              </c:numCache>
            </c:numRef>
          </c:val>
        </c:ser>
        <c:ser>
          <c:idx val="2"/>
          <c:order val="2"/>
          <c:tx>
            <c:strRef>
              <c:f>Sheet1!$C$51</c:f>
              <c:strCache>
                <c:ptCount val="1"/>
                <c:pt idx="0">
                  <c:v>Fatality Crashes</c:v>
                </c:pt>
              </c:strCache>
            </c:strRef>
          </c:tx>
          <c:dLbls>
            <c:showVal val="1"/>
          </c:dLbls>
          <c:cat>
            <c:numRef>
              <c:f>Sheet1!$D$48:$G$48</c:f>
              <c:numCache>
                <c:formatCode>General</c:formatCode>
                <c:ptCount val="4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</c:numCache>
            </c:numRef>
          </c:cat>
          <c:val>
            <c:numRef>
              <c:f>Sheet1!$D$51:$G$51</c:f>
              <c:numCache>
                <c:formatCode>General</c:formatCode>
                <c:ptCount val="4"/>
                <c:pt idx="0">
                  <c:v>1</c:v>
                </c:pt>
                <c:pt idx="1">
                  <c:v>0</c:v>
                </c:pt>
                <c:pt idx="2">
                  <c:v>0</c:v>
                </c:pt>
                <c:pt idx="3">
                  <c:v>2</c:v>
                </c:pt>
              </c:numCache>
            </c:numRef>
          </c:val>
        </c:ser>
        <c:axId val="58528896"/>
        <c:axId val="58530432"/>
      </c:barChart>
      <c:catAx>
        <c:axId val="58528896"/>
        <c:scaling>
          <c:orientation val="minMax"/>
        </c:scaling>
        <c:axPos val="b"/>
        <c:numFmt formatCode="General" sourceLinked="1"/>
        <c:majorTickMark val="none"/>
        <c:tickLblPos val="nextTo"/>
        <c:crossAx val="58530432"/>
        <c:crosses val="autoZero"/>
        <c:auto val="1"/>
        <c:lblAlgn val="ctr"/>
        <c:lblOffset val="100"/>
      </c:catAx>
      <c:valAx>
        <c:axId val="58530432"/>
        <c:scaling>
          <c:orientation val="minMax"/>
        </c:scaling>
        <c:axPos val="l"/>
        <c:majorGridlines/>
        <c:numFmt formatCode="General" sourceLinked="1"/>
        <c:majorTickMark val="none"/>
        <c:tickLblPos val="nextTo"/>
        <c:crossAx val="58528896"/>
        <c:crosses val="autoZero"/>
        <c:crossBetween val="between"/>
      </c:valAx>
    </c:plotArea>
    <c:legend>
      <c:legendPos val="r"/>
      <c:layout/>
    </c:legend>
    <c:plotVisOnly val="1"/>
  </c:chart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tx>
        <c:rich>
          <a:bodyPr/>
          <a:lstStyle/>
          <a:p>
            <a:pPr>
              <a:defRPr/>
            </a:pPr>
            <a:r>
              <a:rPr lang="en-US"/>
              <a:t>Robertson County 1/1 to 3/31</a:t>
            </a:r>
          </a:p>
        </c:rich>
      </c:tx>
      <c:layout>
        <c:manualLayout>
          <c:xMode val="edge"/>
          <c:yMode val="edge"/>
          <c:x val="0.18412470500011022"/>
          <c:y val="2.6936026936026935E-2"/>
        </c:manualLayout>
      </c:layout>
    </c:title>
    <c:plotArea>
      <c:layout/>
      <c:barChart>
        <c:barDir val="col"/>
        <c:grouping val="clustered"/>
        <c:ser>
          <c:idx val="0"/>
          <c:order val="0"/>
          <c:tx>
            <c:strRef>
              <c:f>Sheet1!$C$75</c:f>
              <c:strCache>
                <c:ptCount val="1"/>
                <c:pt idx="0">
                  <c:v>Total Crashes</c:v>
                </c:pt>
              </c:strCache>
            </c:strRef>
          </c:tx>
          <c:dLbls>
            <c:showVal val="1"/>
          </c:dLbls>
          <c:cat>
            <c:numRef>
              <c:f>Sheet1!$D$74:$G$74</c:f>
              <c:numCache>
                <c:formatCode>General</c:formatCode>
                <c:ptCount val="4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</c:numCache>
            </c:numRef>
          </c:cat>
          <c:val>
            <c:numRef>
              <c:f>Sheet1!$D$75:$G$75</c:f>
              <c:numCache>
                <c:formatCode>General</c:formatCode>
                <c:ptCount val="4"/>
                <c:pt idx="0">
                  <c:v>3</c:v>
                </c:pt>
                <c:pt idx="1">
                  <c:v>4</c:v>
                </c:pt>
                <c:pt idx="2">
                  <c:v>3</c:v>
                </c:pt>
                <c:pt idx="3">
                  <c:v>4</c:v>
                </c:pt>
              </c:numCache>
            </c:numRef>
          </c:val>
        </c:ser>
        <c:ser>
          <c:idx val="1"/>
          <c:order val="1"/>
          <c:tx>
            <c:strRef>
              <c:f>Sheet1!$C$76</c:f>
              <c:strCache>
                <c:ptCount val="1"/>
                <c:pt idx="0">
                  <c:v>Injury Crashes</c:v>
                </c:pt>
              </c:strCache>
            </c:strRef>
          </c:tx>
          <c:dLbls>
            <c:showVal val="1"/>
          </c:dLbls>
          <c:cat>
            <c:numRef>
              <c:f>Sheet1!$D$74:$G$74</c:f>
              <c:numCache>
                <c:formatCode>General</c:formatCode>
                <c:ptCount val="4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</c:numCache>
            </c:numRef>
          </c:cat>
          <c:val>
            <c:numRef>
              <c:f>Sheet1!$D$76:$G$76</c:f>
              <c:numCache>
                <c:formatCode>General</c:formatCode>
                <c:ptCount val="4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0</c:v>
                </c:pt>
              </c:numCache>
            </c:numRef>
          </c:val>
        </c:ser>
        <c:ser>
          <c:idx val="2"/>
          <c:order val="2"/>
          <c:tx>
            <c:strRef>
              <c:f>Sheet1!$C$77</c:f>
              <c:strCache>
                <c:ptCount val="1"/>
                <c:pt idx="0">
                  <c:v>Fatality Crashes</c:v>
                </c:pt>
              </c:strCache>
            </c:strRef>
          </c:tx>
          <c:dLbls>
            <c:showVal val="1"/>
          </c:dLbls>
          <c:cat>
            <c:numRef>
              <c:f>Sheet1!$D$74:$G$74</c:f>
              <c:numCache>
                <c:formatCode>General</c:formatCode>
                <c:ptCount val="4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</c:numCache>
            </c:numRef>
          </c:cat>
          <c:val>
            <c:numRef>
              <c:f>Sheet1!$D$77:$G$77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</c:ser>
        <c:axId val="58578432"/>
        <c:axId val="58579968"/>
      </c:barChart>
      <c:catAx>
        <c:axId val="58578432"/>
        <c:scaling>
          <c:orientation val="minMax"/>
        </c:scaling>
        <c:axPos val="b"/>
        <c:numFmt formatCode="General" sourceLinked="1"/>
        <c:majorTickMark val="none"/>
        <c:tickLblPos val="nextTo"/>
        <c:crossAx val="58579968"/>
        <c:crosses val="autoZero"/>
        <c:auto val="1"/>
        <c:lblAlgn val="ctr"/>
        <c:lblOffset val="100"/>
      </c:catAx>
      <c:valAx>
        <c:axId val="58579968"/>
        <c:scaling>
          <c:orientation val="minMax"/>
        </c:scaling>
        <c:axPos val="l"/>
        <c:majorGridlines/>
        <c:numFmt formatCode="General" sourceLinked="1"/>
        <c:majorTickMark val="none"/>
        <c:tickLblPos val="nextTo"/>
        <c:crossAx val="58578432"/>
        <c:crosses val="autoZero"/>
        <c:crossBetween val="between"/>
      </c:valAx>
    </c:plotArea>
    <c:legend>
      <c:legendPos val="r"/>
      <c:layout/>
    </c:legend>
    <c:plotVisOnly val="1"/>
  </c:chart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tx>
        <c:rich>
          <a:bodyPr/>
          <a:lstStyle/>
          <a:p>
            <a:pPr>
              <a:defRPr/>
            </a:pPr>
            <a:r>
              <a:rPr lang="en-US"/>
              <a:t>Southeast</a:t>
            </a:r>
            <a:r>
              <a:rPr lang="en-US" baseline="0"/>
              <a:t> 1/1/15 to 3/31/15</a:t>
            </a:r>
            <a:endParaRPr lang="en-US"/>
          </a:p>
        </c:rich>
      </c:tx>
      <c:layout/>
    </c:title>
    <c:plotArea>
      <c:layout/>
      <c:barChart>
        <c:barDir val="col"/>
        <c:grouping val="clustered"/>
        <c:ser>
          <c:idx val="0"/>
          <c:order val="0"/>
          <c:tx>
            <c:strRef>
              <c:f>Sheet1!$C$100</c:f>
              <c:strCache>
                <c:ptCount val="1"/>
                <c:pt idx="0">
                  <c:v>Total Crashes</c:v>
                </c:pt>
              </c:strCache>
            </c:strRef>
          </c:tx>
          <c:dLbls>
            <c:showVal val="1"/>
          </c:dLbls>
          <c:cat>
            <c:strRef>
              <c:f>Sheet1!$D$99:$G$99</c:f>
              <c:strCache>
                <c:ptCount val="4"/>
                <c:pt idx="0">
                  <c:v>Interstate</c:v>
                </c:pt>
                <c:pt idx="1">
                  <c:v>Federal</c:v>
                </c:pt>
                <c:pt idx="2">
                  <c:v>State</c:v>
                </c:pt>
                <c:pt idx="3">
                  <c:v>Local</c:v>
                </c:pt>
              </c:strCache>
            </c:strRef>
          </c:cat>
          <c:val>
            <c:numRef>
              <c:f>Sheet1!$D$100:$G$100</c:f>
              <c:numCache>
                <c:formatCode>General</c:formatCode>
                <c:ptCount val="4"/>
                <c:pt idx="0">
                  <c:v>0</c:v>
                </c:pt>
                <c:pt idx="1">
                  <c:v>54</c:v>
                </c:pt>
                <c:pt idx="2">
                  <c:v>139</c:v>
                </c:pt>
                <c:pt idx="3">
                  <c:v>89</c:v>
                </c:pt>
              </c:numCache>
            </c:numRef>
          </c:val>
        </c:ser>
        <c:ser>
          <c:idx val="1"/>
          <c:order val="1"/>
          <c:tx>
            <c:strRef>
              <c:f>Sheet1!$C$101</c:f>
              <c:strCache>
                <c:ptCount val="1"/>
                <c:pt idx="0">
                  <c:v>Injury Crashes</c:v>
                </c:pt>
              </c:strCache>
            </c:strRef>
          </c:tx>
          <c:dLbls>
            <c:showVal val="1"/>
          </c:dLbls>
          <c:cat>
            <c:strRef>
              <c:f>Sheet1!$D$99:$G$99</c:f>
              <c:strCache>
                <c:ptCount val="4"/>
                <c:pt idx="0">
                  <c:v>Interstate</c:v>
                </c:pt>
                <c:pt idx="1">
                  <c:v>Federal</c:v>
                </c:pt>
                <c:pt idx="2">
                  <c:v>State</c:v>
                </c:pt>
                <c:pt idx="3">
                  <c:v>Local</c:v>
                </c:pt>
              </c:strCache>
            </c:strRef>
          </c:cat>
          <c:val>
            <c:numRef>
              <c:f>Sheet1!$D$101:$G$101</c:f>
              <c:numCache>
                <c:formatCode>General</c:formatCode>
                <c:ptCount val="4"/>
                <c:pt idx="0">
                  <c:v>0</c:v>
                </c:pt>
                <c:pt idx="1">
                  <c:v>9</c:v>
                </c:pt>
                <c:pt idx="2">
                  <c:v>17</c:v>
                </c:pt>
                <c:pt idx="3">
                  <c:v>7</c:v>
                </c:pt>
              </c:numCache>
            </c:numRef>
          </c:val>
        </c:ser>
        <c:ser>
          <c:idx val="2"/>
          <c:order val="2"/>
          <c:tx>
            <c:strRef>
              <c:f>Sheet1!$C$102</c:f>
              <c:strCache>
                <c:ptCount val="1"/>
                <c:pt idx="0">
                  <c:v>Fatality Crashes</c:v>
                </c:pt>
              </c:strCache>
            </c:strRef>
          </c:tx>
          <c:dLbls>
            <c:showVal val="1"/>
          </c:dLbls>
          <c:cat>
            <c:strRef>
              <c:f>Sheet1!$D$99:$G$99</c:f>
              <c:strCache>
                <c:ptCount val="4"/>
                <c:pt idx="0">
                  <c:v>Interstate</c:v>
                </c:pt>
                <c:pt idx="1">
                  <c:v>Federal</c:v>
                </c:pt>
                <c:pt idx="2">
                  <c:v>State</c:v>
                </c:pt>
                <c:pt idx="3">
                  <c:v>Local</c:v>
                </c:pt>
              </c:strCache>
            </c:strRef>
          </c:cat>
          <c:val>
            <c:numRef>
              <c:f>Sheet1!$D$102:$G$102</c:f>
              <c:numCache>
                <c:formatCode>General</c:formatCode>
                <c:ptCount val="4"/>
                <c:pt idx="0">
                  <c:v>0</c:v>
                </c:pt>
                <c:pt idx="1">
                  <c:v>2</c:v>
                </c:pt>
                <c:pt idx="2">
                  <c:v>2</c:v>
                </c:pt>
                <c:pt idx="3">
                  <c:v>0</c:v>
                </c:pt>
              </c:numCache>
            </c:numRef>
          </c:val>
        </c:ser>
        <c:axId val="58668928"/>
        <c:axId val="58670464"/>
      </c:barChart>
      <c:catAx>
        <c:axId val="58668928"/>
        <c:scaling>
          <c:orientation val="minMax"/>
        </c:scaling>
        <c:axPos val="b"/>
        <c:numFmt formatCode="General" sourceLinked="1"/>
        <c:majorTickMark val="none"/>
        <c:tickLblPos val="nextTo"/>
        <c:crossAx val="58670464"/>
        <c:crosses val="autoZero"/>
        <c:auto val="1"/>
        <c:lblAlgn val="ctr"/>
        <c:lblOffset val="100"/>
      </c:catAx>
      <c:valAx>
        <c:axId val="58670464"/>
        <c:scaling>
          <c:orientation val="minMax"/>
        </c:scaling>
        <c:axPos val="l"/>
        <c:majorGridlines/>
        <c:numFmt formatCode="General" sourceLinked="1"/>
        <c:majorTickMark val="none"/>
        <c:tickLblPos val="nextTo"/>
        <c:crossAx val="58668928"/>
        <c:crosses val="autoZero"/>
        <c:crossBetween val="between"/>
      </c:valAx>
    </c:plotArea>
    <c:legend>
      <c:legendPos val="r"/>
      <c:layout/>
    </c:legend>
    <c:plotVisOnly val="1"/>
  </c:chart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tx>
        <c:rich>
          <a:bodyPr/>
          <a:lstStyle/>
          <a:p>
            <a:pPr>
              <a:defRPr/>
            </a:pPr>
            <a:r>
              <a:rPr lang="en-US"/>
              <a:t>Carroll County 1/1 to 3/31</a:t>
            </a:r>
          </a:p>
        </c:rich>
      </c:tx>
      <c:layout/>
    </c:title>
    <c:plotArea>
      <c:layout/>
      <c:barChart>
        <c:barDir val="col"/>
        <c:grouping val="clustered"/>
        <c:ser>
          <c:idx val="0"/>
          <c:order val="0"/>
          <c:tx>
            <c:strRef>
              <c:f>Sheet1!$C$2</c:f>
              <c:strCache>
                <c:ptCount val="1"/>
                <c:pt idx="0">
                  <c:v>Total Crashes</c:v>
                </c:pt>
              </c:strCache>
            </c:strRef>
          </c:tx>
          <c:dLbls>
            <c:showVal val="1"/>
          </c:dLbls>
          <c:cat>
            <c:numRef>
              <c:f>Sheet1!$D$1:$G$1</c:f>
              <c:numCache>
                <c:formatCode>General</c:formatCode>
                <c:ptCount val="4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</c:numCache>
            </c:numRef>
          </c:cat>
          <c:val>
            <c:numRef>
              <c:f>Sheet1!$D$2:$G$2</c:f>
              <c:numCache>
                <c:formatCode>General</c:formatCode>
                <c:ptCount val="4"/>
                <c:pt idx="0">
                  <c:v>106</c:v>
                </c:pt>
                <c:pt idx="1">
                  <c:v>114</c:v>
                </c:pt>
                <c:pt idx="2">
                  <c:v>91</c:v>
                </c:pt>
                <c:pt idx="3">
                  <c:v>133</c:v>
                </c:pt>
              </c:numCache>
            </c:numRef>
          </c:val>
        </c:ser>
        <c:ser>
          <c:idx val="1"/>
          <c:order val="1"/>
          <c:tx>
            <c:strRef>
              <c:f>Sheet1!$C$3</c:f>
              <c:strCache>
                <c:ptCount val="1"/>
                <c:pt idx="0">
                  <c:v>Injury Crashes</c:v>
                </c:pt>
              </c:strCache>
            </c:strRef>
          </c:tx>
          <c:dLbls>
            <c:showVal val="1"/>
          </c:dLbls>
          <c:cat>
            <c:numRef>
              <c:f>Sheet1!$D$1:$G$1</c:f>
              <c:numCache>
                <c:formatCode>General</c:formatCode>
                <c:ptCount val="4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</c:numCache>
            </c:numRef>
          </c:cat>
          <c:val>
            <c:numRef>
              <c:f>Sheet1!$D$3:$G$3</c:f>
              <c:numCache>
                <c:formatCode>General</c:formatCode>
                <c:ptCount val="4"/>
                <c:pt idx="0">
                  <c:v>12</c:v>
                </c:pt>
                <c:pt idx="1">
                  <c:v>20</c:v>
                </c:pt>
                <c:pt idx="2">
                  <c:v>17</c:v>
                </c:pt>
                <c:pt idx="3">
                  <c:v>13</c:v>
                </c:pt>
              </c:numCache>
            </c:numRef>
          </c:val>
        </c:ser>
        <c:ser>
          <c:idx val="2"/>
          <c:order val="2"/>
          <c:tx>
            <c:strRef>
              <c:f>Sheet1!$C$4</c:f>
              <c:strCache>
                <c:ptCount val="1"/>
                <c:pt idx="0">
                  <c:v>Fatality Crashes</c:v>
                </c:pt>
              </c:strCache>
            </c:strRef>
          </c:tx>
          <c:dLbls>
            <c:showVal val="1"/>
          </c:dLbls>
          <c:cat>
            <c:numRef>
              <c:f>Sheet1!$D$1:$G$1</c:f>
              <c:numCache>
                <c:formatCode>General</c:formatCode>
                <c:ptCount val="4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</c:numCache>
            </c:numRef>
          </c:cat>
          <c:val>
            <c:numRef>
              <c:f>Sheet1!$D$4:$G$4</c:f>
              <c:numCache>
                <c:formatCode>General</c:formatCode>
                <c:ptCount val="4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</c:numCache>
            </c:numRef>
          </c:val>
        </c:ser>
        <c:axId val="58726656"/>
        <c:axId val="58736640"/>
      </c:barChart>
      <c:catAx>
        <c:axId val="58726656"/>
        <c:scaling>
          <c:orientation val="minMax"/>
        </c:scaling>
        <c:axPos val="b"/>
        <c:numFmt formatCode="General" sourceLinked="1"/>
        <c:majorTickMark val="none"/>
        <c:tickLblPos val="nextTo"/>
        <c:crossAx val="58736640"/>
        <c:crosses val="autoZero"/>
        <c:auto val="1"/>
        <c:lblAlgn val="ctr"/>
        <c:lblOffset val="100"/>
      </c:catAx>
      <c:valAx>
        <c:axId val="58736640"/>
        <c:scaling>
          <c:orientation val="minMax"/>
        </c:scaling>
        <c:axPos val="l"/>
        <c:majorGridlines/>
        <c:numFmt formatCode="General" sourceLinked="1"/>
        <c:majorTickMark val="none"/>
        <c:tickLblPos val="nextTo"/>
        <c:crossAx val="58726656"/>
        <c:crosses val="autoZero"/>
        <c:crossBetween val="between"/>
      </c:valAx>
    </c:plotArea>
    <c:legend>
      <c:legendPos val="r"/>
      <c:layout/>
    </c:legend>
    <c:plotVisOnly val="1"/>
  </c:chart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tx>
        <c:rich>
          <a:bodyPr/>
          <a:lstStyle/>
          <a:p>
            <a:pPr>
              <a:defRPr/>
            </a:pPr>
            <a:r>
              <a:rPr lang="en-US"/>
              <a:t>Gallatin County</a:t>
            </a:r>
            <a:r>
              <a:rPr lang="en-US" baseline="0"/>
              <a:t> 1/1 to 3/31</a:t>
            </a:r>
            <a:endParaRPr lang="en-US"/>
          </a:p>
        </c:rich>
      </c:tx>
      <c:layout/>
    </c:title>
    <c:plotArea>
      <c:layout/>
      <c:barChart>
        <c:barDir val="col"/>
        <c:grouping val="clustered"/>
        <c:ser>
          <c:idx val="0"/>
          <c:order val="0"/>
          <c:tx>
            <c:strRef>
              <c:f>Sheet1!$C$26</c:f>
              <c:strCache>
                <c:ptCount val="1"/>
                <c:pt idx="0">
                  <c:v>Total Crashes</c:v>
                </c:pt>
              </c:strCache>
            </c:strRef>
          </c:tx>
          <c:dLbls>
            <c:showVal val="1"/>
          </c:dLbls>
          <c:cat>
            <c:numRef>
              <c:f>Sheet1!$D$25:$G$25</c:f>
              <c:numCache>
                <c:formatCode>General</c:formatCode>
                <c:ptCount val="4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</c:numCache>
            </c:numRef>
          </c:cat>
          <c:val>
            <c:numRef>
              <c:f>Sheet1!$D$26:$G$26</c:f>
              <c:numCache>
                <c:formatCode>General</c:formatCode>
                <c:ptCount val="4"/>
                <c:pt idx="0">
                  <c:v>82</c:v>
                </c:pt>
                <c:pt idx="1">
                  <c:v>63</c:v>
                </c:pt>
                <c:pt idx="2">
                  <c:v>69</c:v>
                </c:pt>
                <c:pt idx="3">
                  <c:v>63</c:v>
                </c:pt>
              </c:numCache>
            </c:numRef>
          </c:val>
        </c:ser>
        <c:ser>
          <c:idx val="1"/>
          <c:order val="1"/>
          <c:tx>
            <c:strRef>
              <c:f>Sheet1!$C$27</c:f>
              <c:strCache>
                <c:ptCount val="1"/>
                <c:pt idx="0">
                  <c:v>Injury Crashes</c:v>
                </c:pt>
              </c:strCache>
            </c:strRef>
          </c:tx>
          <c:dLbls>
            <c:showVal val="1"/>
          </c:dLbls>
          <c:cat>
            <c:numRef>
              <c:f>Sheet1!$D$25:$G$25</c:f>
              <c:numCache>
                <c:formatCode>General</c:formatCode>
                <c:ptCount val="4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</c:numCache>
            </c:numRef>
          </c:cat>
          <c:val>
            <c:numRef>
              <c:f>Sheet1!$D$27:$G$27</c:f>
              <c:numCache>
                <c:formatCode>General</c:formatCode>
                <c:ptCount val="4"/>
                <c:pt idx="0">
                  <c:v>13</c:v>
                </c:pt>
                <c:pt idx="1">
                  <c:v>16</c:v>
                </c:pt>
                <c:pt idx="2">
                  <c:v>10</c:v>
                </c:pt>
                <c:pt idx="3">
                  <c:v>9</c:v>
                </c:pt>
              </c:numCache>
            </c:numRef>
          </c:val>
        </c:ser>
        <c:ser>
          <c:idx val="2"/>
          <c:order val="2"/>
          <c:tx>
            <c:strRef>
              <c:f>Sheet1!$C$28</c:f>
              <c:strCache>
                <c:ptCount val="1"/>
                <c:pt idx="0">
                  <c:v>Fatality Crashes</c:v>
                </c:pt>
              </c:strCache>
            </c:strRef>
          </c:tx>
          <c:dLbls>
            <c:showVal val="1"/>
          </c:dLbls>
          <c:cat>
            <c:numRef>
              <c:f>Sheet1!$D$25:$G$25</c:f>
              <c:numCache>
                <c:formatCode>General</c:formatCode>
                <c:ptCount val="4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</c:numCache>
            </c:numRef>
          </c:cat>
          <c:val>
            <c:numRef>
              <c:f>Sheet1!$D$28:$G$28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1</c:v>
                </c:pt>
                <c:pt idx="3">
                  <c:v>0</c:v>
                </c:pt>
              </c:numCache>
            </c:numRef>
          </c:val>
        </c:ser>
        <c:axId val="58768000"/>
        <c:axId val="58782080"/>
      </c:barChart>
      <c:catAx>
        <c:axId val="58768000"/>
        <c:scaling>
          <c:orientation val="minMax"/>
        </c:scaling>
        <c:axPos val="b"/>
        <c:numFmt formatCode="General" sourceLinked="1"/>
        <c:majorTickMark val="none"/>
        <c:tickLblPos val="nextTo"/>
        <c:crossAx val="58782080"/>
        <c:crosses val="autoZero"/>
        <c:auto val="1"/>
        <c:lblAlgn val="ctr"/>
        <c:lblOffset val="100"/>
      </c:catAx>
      <c:valAx>
        <c:axId val="58782080"/>
        <c:scaling>
          <c:orientation val="minMax"/>
        </c:scaling>
        <c:axPos val="l"/>
        <c:majorGridlines/>
        <c:numFmt formatCode="General" sourceLinked="1"/>
        <c:majorTickMark val="none"/>
        <c:tickLblPos val="nextTo"/>
        <c:crossAx val="58768000"/>
        <c:crosses val="autoZero"/>
        <c:crossBetween val="between"/>
      </c:valAx>
    </c:plotArea>
    <c:legend>
      <c:legendPos val="r"/>
      <c:layout/>
    </c:legend>
    <c:plotVisOnly val="1"/>
  </c:chart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tx>
        <c:rich>
          <a:bodyPr/>
          <a:lstStyle/>
          <a:p>
            <a:pPr>
              <a:defRPr/>
            </a:pPr>
            <a:r>
              <a:rPr lang="en-US"/>
              <a:t>Grant County 1/1 to 3/31</a:t>
            </a:r>
          </a:p>
        </c:rich>
      </c:tx>
      <c:layout/>
    </c:title>
    <c:plotArea>
      <c:layout>
        <c:manualLayout>
          <c:layoutTarget val="inner"/>
          <c:xMode val="edge"/>
          <c:yMode val="edge"/>
          <c:x val="9.3471573971805555E-2"/>
          <c:y val="0.19480351414406533"/>
          <c:w val="0.62028550729801435"/>
          <c:h val="0.68921660834062359"/>
        </c:manualLayout>
      </c:layout>
      <c:barChart>
        <c:barDir val="col"/>
        <c:grouping val="clustered"/>
        <c:ser>
          <c:idx val="0"/>
          <c:order val="0"/>
          <c:tx>
            <c:strRef>
              <c:f>Sheet1!$C$49</c:f>
              <c:strCache>
                <c:ptCount val="1"/>
                <c:pt idx="0">
                  <c:v>Total Crashes</c:v>
                </c:pt>
              </c:strCache>
            </c:strRef>
          </c:tx>
          <c:dLbls>
            <c:showVal val="1"/>
          </c:dLbls>
          <c:cat>
            <c:numRef>
              <c:f>Sheet1!$D$48:$G$48</c:f>
              <c:numCache>
                <c:formatCode>General</c:formatCode>
                <c:ptCount val="4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</c:numCache>
            </c:numRef>
          </c:cat>
          <c:val>
            <c:numRef>
              <c:f>Sheet1!$D$49:$G$49</c:f>
              <c:numCache>
                <c:formatCode>General</c:formatCode>
                <c:ptCount val="4"/>
                <c:pt idx="0">
                  <c:v>214</c:v>
                </c:pt>
                <c:pt idx="1">
                  <c:v>187</c:v>
                </c:pt>
                <c:pt idx="2">
                  <c:v>214</c:v>
                </c:pt>
                <c:pt idx="3">
                  <c:v>194</c:v>
                </c:pt>
              </c:numCache>
            </c:numRef>
          </c:val>
        </c:ser>
        <c:ser>
          <c:idx val="1"/>
          <c:order val="1"/>
          <c:tx>
            <c:strRef>
              <c:f>Sheet1!$C$50</c:f>
              <c:strCache>
                <c:ptCount val="1"/>
                <c:pt idx="0">
                  <c:v>Injury Crashes</c:v>
                </c:pt>
              </c:strCache>
            </c:strRef>
          </c:tx>
          <c:dLbls>
            <c:showVal val="1"/>
          </c:dLbls>
          <c:cat>
            <c:numRef>
              <c:f>Sheet1!$D$48:$G$48</c:f>
              <c:numCache>
                <c:formatCode>General</c:formatCode>
                <c:ptCount val="4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</c:numCache>
            </c:numRef>
          </c:cat>
          <c:val>
            <c:numRef>
              <c:f>Sheet1!$D$50:$G$50</c:f>
              <c:numCache>
                <c:formatCode>General</c:formatCode>
                <c:ptCount val="4"/>
                <c:pt idx="0">
                  <c:v>40</c:v>
                </c:pt>
                <c:pt idx="1">
                  <c:v>24</c:v>
                </c:pt>
                <c:pt idx="2">
                  <c:v>31</c:v>
                </c:pt>
                <c:pt idx="3">
                  <c:v>31</c:v>
                </c:pt>
              </c:numCache>
            </c:numRef>
          </c:val>
        </c:ser>
        <c:ser>
          <c:idx val="2"/>
          <c:order val="2"/>
          <c:tx>
            <c:strRef>
              <c:f>Sheet1!$C$51</c:f>
              <c:strCache>
                <c:ptCount val="1"/>
                <c:pt idx="0">
                  <c:v>Fatality Crashes</c:v>
                </c:pt>
              </c:strCache>
            </c:strRef>
          </c:tx>
          <c:dLbls>
            <c:showVal val="1"/>
          </c:dLbls>
          <c:cat>
            <c:numRef>
              <c:f>Sheet1!$D$48:$G$48</c:f>
              <c:numCache>
                <c:formatCode>General</c:formatCode>
                <c:ptCount val="4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</c:numCache>
            </c:numRef>
          </c:cat>
          <c:val>
            <c:numRef>
              <c:f>Sheet1!$D$51:$G$51</c:f>
              <c:numCache>
                <c:formatCode>General</c:formatCode>
                <c:ptCount val="4"/>
                <c:pt idx="0">
                  <c:v>0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</c:numCache>
            </c:numRef>
          </c:val>
        </c:ser>
        <c:axId val="58813440"/>
        <c:axId val="58819328"/>
      </c:barChart>
      <c:catAx>
        <c:axId val="58813440"/>
        <c:scaling>
          <c:orientation val="minMax"/>
        </c:scaling>
        <c:axPos val="b"/>
        <c:numFmt formatCode="General" sourceLinked="1"/>
        <c:majorTickMark val="none"/>
        <c:tickLblPos val="nextTo"/>
        <c:crossAx val="58819328"/>
        <c:crosses val="autoZero"/>
        <c:auto val="1"/>
        <c:lblAlgn val="ctr"/>
        <c:lblOffset val="100"/>
      </c:catAx>
      <c:valAx>
        <c:axId val="58819328"/>
        <c:scaling>
          <c:orientation val="minMax"/>
        </c:scaling>
        <c:axPos val="l"/>
        <c:majorGridlines/>
        <c:numFmt formatCode="General" sourceLinked="1"/>
        <c:majorTickMark val="none"/>
        <c:tickLblPos val="nextTo"/>
        <c:crossAx val="58813440"/>
        <c:crosses val="autoZero"/>
        <c:crossBetween val="between"/>
      </c:valAx>
    </c:plotArea>
    <c:legend>
      <c:legendPos val="r"/>
      <c:layout/>
    </c:legend>
    <c:plotVisOnly val="1"/>
  </c:chart>
  <c:externalData r:id="rId1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tx>
        <c:rich>
          <a:bodyPr/>
          <a:lstStyle/>
          <a:p>
            <a:pPr>
              <a:defRPr/>
            </a:pPr>
            <a:r>
              <a:rPr lang="en-US"/>
              <a:t>Owen County 1/1 to 3/31</a:t>
            </a:r>
          </a:p>
        </c:rich>
      </c:tx>
      <c:layout/>
    </c:title>
    <c:plotArea>
      <c:layout>
        <c:manualLayout>
          <c:layoutTarget val="inner"/>
          <c:xMode val="edge"/>
          <c:yMode val="edge"/>
          <c:x val="9.3471573971805555E-2"/>
          <c:y val="0.19480351414406533"/>
          <c:w val="0.62028550729801468"/>
          <c:h val="0.68921660834062359"/>
        </c:manualLayout>
      </c:layout>
      <c:barChart>
        <c:barDir val="col"/>
        <c:grouping val="clustered"/>
        <c:ser>
          <c:idx val="0"/>
          <c:order val="0"/>
          <c:tx>
            <c:strRef>
              <c:f>Sheet1!$C$75</c:f>
              <c:strCache>
                <c:ptCount val="1"/>
                <c:pt idx="0">
                  <c:v>Total Crashes</c:v>
                </c:pt>
              </c:strCache>
            </c:strRef>
          </c:tx>
          <c:dLbls>
            <c:showVal val="1"/>
          </c:dLbls>
          <c:cat>
            <c:numRef>
              <c:f>Sheet1!$D$74:$G$74</c:f>
              <c:numCache>
                <c:formatCode>General</c:formatCode>
                <c:ptCount val="4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</c:numCache>
            </c:numRef>
          </c:cat>
          <c:val>
            <c:numRef>
              <c:f>Sheet1!$D$75:$G$75</c:f>
              <c:numCache>
                <c:formatCode>General</c:formatCode>
                <c:ptCount val="4"/>
                <c:pt idx="0">
                  <c:v>43</c:v>
                </c:pt>
                <c:pt idx="1">
                  <c:v>47</c:v>
                </c:pt>
                <c:pt idx="2">
                  <c:v>13</c:v>
                </c:pt>
                <c:pt idx="3">
                  <c:v>52</c:v>
                </c:pt>
              </c:numCache>
            </c:numRef>
          </c:val>
        </c:ser>
        <c:ser>
          <c:idx val="1"/>
          <c:order val="1"/>
          <c:tx>
            <c:strRef>
              <c:f>Sheet1!$C$76</c:f>
              <c:strCache>
                <c:ptCount val="1"/>
                <c:pt idx="0">
                  <c:v>Injury Crashes</c:v>
                </c:pt>
              </c:strCache>
            </c:strRef>
          </c:tx>
          <c:dLbls>
            <c:showVal val="1"/>
          </c:dLbls>
          <c:cat>
            <c:numRef>
              <c:f>Sheet1!$D$74:$G$74</c:f>
              <c:numCache>
                <c:formatCode>General</c:formatCode>
                <c:ptCount val="4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</c:numCache>
            </c:numRef>
          </c:cat>
          <c:val>
            <c:numRef>
              <c:f>Sheet1!$D$76:$G$76</c:f>
              <c:numCache>
                <c:formatCode>General</c:formatCode>
                <c:ptCount val="4"/>
                <c:pt idx="0">
                  <c:v>6</c:v>
                </c:pt>
                <c:pt idx="1">
                  <c:v>10</c:v>
                </c:pt>
                <c:pt idx="2">
                  <c:v>1</c:v>
                </c:pt>
                <c:pt idx="3">
                  <c:v>10</c:v>
                </c:pt>
              </c:numCache>
            </c:numRef>
          </c:val>
        </c:ser>
        <c:ser>
          <c:idx val="2"/>
          <c:order val="2"/>
          <c:tx>
            <c:strRef>
              <c:f>Sheet1!$C$77</c:f>
              <c:strCache>
                <c:ptCount val="1"/>
                <c:pt idx="0">
                  <c:v>Fatality Crashes</c:v>
                </c:pt>
              </c:strCache>
            </c:strRef>
          </c:tx>
          <c:dLbls>
            <c:showVal val="1"/>
          </c:dLbls>
          <c:cat>
            <c:numRef>
              <c:f>Sheet1!$D$74:$G$74</c:f>
              <c:numCache>
                <c:formatCode>General</c:formatCode>
                <c:ptCount val="4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</c:numCache>
            </c:numRef>
          </c:cat>
          <c:val>
            <c:numRef>
              <c:f>Sheet1!$D$77:$G$77</c:f>
              <c:numCache>
                <c:formatCode>General</c:formatCode>
                <c:ptCount val="4"/>
                <c:pt idx="0">
                  <c:v>0</c:v>
                </c:pt>
                <c:pt idx="1">
                  <c:v>1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</c:ser>
        <c:axId val="58850688"/>
        <c:axId val="59139200"/>
      </c:barChart>
      <c:catAx>
        <c:axId val="58850688"/>
        <c:scaling>
          <c:orientation val="minMax"/>
        </c:scaling>
        <c:axPos val="b"/>
        <c:numFmt formatCode="General" sourceLinked="1"/>
        <c:majorTickMark val="none"/>
        <c:tickLblPos val="nextTo"/>
        <c:crossAx val="59139200"/>
        <c:crosses val="autoZero"/>
        <c:auto val="1"/>
        <c:lblAlgn val="ctr"/>
        <c:lblOffset val="100"/>
      </c:catAx>
      <c:valAx>
        <c:axId val="59139200"/>
        <c:scaling>
          <c:orientation val="minMax"/>
        </c:scaling>
        <c:axPos val="l"/>
        <c:majorGridlines/>
        <c:numFmt formatCode="General" sourceLinked="1"/>
        <c:majorTickMark val="none"/>
        <c:tickLblPos val="nextTo"/>
        <c:crossAx val="58850688"/>
        <c:crosses val="autoZero"/>
        <c:crossBetween val="between"/>
      </c:valAx>
    </c:plotArea>
    <c:legend>
      <c:legendPos val="r"/>
      <c:layout/>
    </c:legend>
    <c:plotVisOnly val="1"/>
  </c:chart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33FCAC-4044-4E43-AA1C-4C2772DA3A92}" type="datetimeFigureOut">
              <a:rPr lang="en-US" smtClean="0"/>
              <a:pPr/>
              <a:t>4/7/2015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546150-CB97-4A21-910C-57B0CCB64BE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3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2F43F-6715-4C14-9DBB-28019EAFE2B5}" type="datetimeFigureOut">
              <a:rPr lang="en-US" smtClean="0"/>
              <a:pPr/>
              <a:t>4/7/2015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AD204-D87B-4B09-9A43-25CD6AE97DF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2F43F-6715-4C14-9DBB-28019EAFE2B5}" type="datetimeFigureOut">
              <a:rPr lang="en-US" smtClean="0"/>
              <a:pPr/>
              <a:t>4/7/2015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AD204-D87B-4B09-9A43-25CD6AE97DF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2F43F-6715-4C14-9DBB-28019EAFE2B5}" type="datetimeFigureOut">
              <a:rPr lang="en-US" smtClean="0"/>
              <a:pPr/>
              <a:t>4/7/2015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AD204-D87B-4B09-9A43-25CD6AE97DF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2F43F-6715-4C14-9DBB-28019EAFE2B5}" type="datetimeFigureOut">
              <a:rPr lang="en-US" smtClean="0"/>
              <a:pPr/>
              <a:t>4/7/2015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AD204-D87B-4B09-9A43-25CD6AE97DF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1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2F43F-6715-4C14-9DBB-28019EAFE2B5}" type="datetimeFigureOut">
              <a:rPr lang="en-US" smtClean="0"/>
              <a:pPr/>
              <a:t>4/7/2015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AD204-D87B-4B09-9A43-25CD6AE97DF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2F43F-6715-4C14-9DBB-28019EAFE2B5}" type="datetimeFigureOut">
              <a:rPr lang="en-US" smtClean="0"/>
              <a:pPr/>
              <a:t>4/7/2015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AD204-D87B-4B09-9A43-25CD6AE97DF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3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3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2F43F-6715-4C14-9DBB-28019EAFE2B5}" type="datetimeFigureOut">
              <a:rPr lang="en-US" smtClean="0"/>
              <a:pPr/>
              <a:t>4/7/2015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AD204-D87B-4B09-9A43-25CD6AE97DF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2F43F-6715-4C14-9DBB-28019EAFE2B5}" type="datetimeFigureOut">
              <a:rPr lang="en-US" smtClean="0"/>
              <a:pPr/>
              <a:t>4/7/2015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AD204-D87B-4B09-9A43-25CD6AE97DF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2F43F-6715-4C14-9DBB-28019EAFE2B5}" type="datetimeFigureOut">
              <a:rPr lang="en-US" smtClean="0"/>
              <a:pPr/>
              <a:t>4/7/2015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AD204-D87B-4B09-9A43-25CD6AE97DF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9" y="273054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0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2F43F-6715-4C14-9DBB-28019EAFE2B5}" type="datetimeFigureOut">
              <a:rPr lang="en-US" smtClean="0"/>
              <a:pPr/>
              <a:t>4/7/2015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AD204-D87B-4B09-9A43-25CD6AE97DF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2F43F-6715-4C14-9DBB-28019EAFE2B5}" type="datetimeFigureOut">
              <a:rPr lang="en-US" smtClean="0"/>
              <a:pPr/>
              <a:t>4/7/2015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AD204-D87B-4B09-9A43-25CD6AE97DF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5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D2F43F-6715-4C14-9DBB-28019EAFE2B5}" type="datetimeFigureOut">
              <a:rPr lang="en-US" smtClean="0"/>
              <a:pPr/>
              <a:t>4/7/2015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DAD204-D87B-4B09-9A43-25CD6AE97DF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hyperlink" Target="mailto:megan.perrin@uky.edu" TargetMode="External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KYTC District 6 “Great Eight”</a:t>
            </a:r>
            <a:br>
              <a:rPr lang="en-US" dirty="0" smtClean="0"/>
            </a:br>
            <a:r>
              <a:rPr lang="en-US" dirty="0" smtClean="0"/>
              <a:t>Incident Management Task Force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April 7, 2015</a:t>
            </a:r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 descr="http://www.wlwt.com/image/view/-/27279808/medRes/1/-/maxh/358/maxw/538/-/gtpvkaz/-/Brent-Spence-crash-8-2--3--jpg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robert.hill\Documents\Incident Management\2015\Rural IM Task Force Meetings\Meeting 4-7-15\I-71 Cable Barrier Follow Up\Cable Installation Photos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robert.hill\Documents\Incident Management\2015\Rural IM Task Force Meetings\Meeting 4-7-15\I-71 Cable Barrier Follow Up\Cable Installation Photos\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87527" y="0"/>
            <a:ext cx="926756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robert.hill\Documents\Incident Management\2015\Rural IM Task Force Meetings\Meeting 4-7-15\I-71 Cable Barrier Follow Up\Cable Installation Photos\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19200"/>
            <a:ext cx="8229600" cy="1143000"/>
          </a:xfrm>
        </p:spPr>
        <p:txBody>
          <a:bodyPr/>
          <a:lstStyle/>
          <a:p>
            <a:r>
              <a:rPr lang="en-US" dirty="0" smtClean="0"/>
              <a:t>Incident Review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514608"/>
            <a:ext cx="8229600" cy="3200399"/>
          </a:xfrm>
        </p:spPr>
        <p:txBody>
          <a:bodyPr/>
          <a:lstStyle/>
          <a:p>
            <a:r>
              <a:rPr lang="en-US" dirty="0" smtClean="0"/>
              <a:t>KY 9 (AA Highway) Fatality at Gloria Terrell Drive</a:t>
            </a:r>
          </a:p>
          <a:p>
            <a:endParaRPr lang="en-US" dirty="0" smtClean="0"/>
          </a:p>
          <a:p>
            <a:pPr lvl="1"/>
            <a:r>
              <a:rPr lang="en-US" dirty="0" smtClean="0"/>
              <a:t>Campbell County</a:t>
            </a:r>
          </a:p>
          <a:p>
            <a:pPr>
              <a:buNone/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1" name="Picture 1" descr="C:\Documents and Settings\robert.hill\My Documents\Incident Management\2014\Rural IM Task Force Meetings\Meeting 10-7-14\KY 1039 Pics\KY 1039 Ramp 1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Documents and Settings\robert.hill\My Documents\Incident Management\2014\Rural IM Task Force Meetings\Meeting 10-7-14\KY 1039 Pics\IMG_0703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Documents and Settings\robert.hill\My Documents\Incident Management\2014\Rural IM Task Force Meetings\Meeting 10-7-14\KY 1039 Pics\IMG_0704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 descr="C:\Documents and Settings\robert.hill\My Documents\Incident Management\2014\Rural IM Task Force Meetings\Meeting 10-7-14\KY 1039 Pics\KY 1039 Ramp 2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 idx="4294967295"/>
          </p:nvPr>
        </p:nvSpPr>
        <p:spPr>
          <a:xfrm>
            <a:off x="1219200" y="2133600"/>
            <a:ext cx="6553200" cy="1466850"/>
          </a:xfrm>
        </p:spPr>
        <p:txBody>
          <a:bodyPr/>
          <a:lstStyle/>
          <a:p>
            <a:r>
              <a:rPr lang="en-US" dirty="0" smtClean="0"/>
              <a:t>Introductions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2" descr="C:\Documents and Settings\robert.hill\My Documents\Incident Management\2014\Rural IM Task Force Meetings\Meeting 10-7-14\KY 1039 Pics\KY 1039 Ramp 4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robert.hill\My Documents\Incident Management\2015\Rural IM Task Force Meetings\Meeting 1-6-15\I-71 Lumber Truck Rollover 10-14-14\photo6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robert.hill\Documents\KY 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100" y="0"/>
            <a:ext cx="9220200" cy="68579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19200"/>
            <a:ext cx="8229600" cy="1143000"/>
          </a:xfrm>
        </p:spPr>
        <p:txBody>
          <a:bodyPr/>
          <a:lstStyle/>
          <a:p>
            <a:r>
              <a:rPr lang="en-US" dirty="0" smtClean="0"/>
              <a:t>Incident Review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514601"/>
            <a:ext cx="8229600" cy="2819400"/>
          </a:xfrm>
        </p:spPr>
        <p:txBody>
          <a:bodyPr/>
          <a:lstStyle/>
          <a:p>
            <a:r>
              <a:rPr lang="en-US" dirty="0" smtClean="0"/>
              <a:t>I-71 MP 73 Fatal Crossover Crash 1/29/15</a:t>
            </a:r>
          </a:p>
          <a:p>
            <a:endParaRPr lang="en-US" dirty="0" smtClean="0"/>
          </a:p>
          <a:p>
            <a:r>
              <a:rPr lang="en-US" dirty="0" smtClean="0"/>
              <a:t>Boone County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robert.hill\Documents\Incident Management\2015\Rural IM Task Force Meetings\Meeting 4-7-15\I-71 MP 73 Fatality 1-19-15\Pics\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robert.hill\Documents\Incident Management\2015\Rural IM Task Force Meetings\Meeting 4-7-15\Police in Travel Lanes\2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robert.hill\Documents\Incident Management\2015\Rural IM Task Force Meetings\Meeting 4-7-15\I-71 MP 73 Fatality 1-19-15\Pics\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robert.hill\Documents\Incident Management\2015\Rural IM Task Force Meetings\Meeting 4-7-15\I-71 MP 73 Fatality 1-19-15\Pics\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robert.hill\Documents\Incident Management\2015\Rural IM Task Force Meetings\Meeting 4-7-15\I-71 MP 73 Fatality 1-19-15\Pics\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Approval of Minutes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1/7/15 Meeting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robert.hill\Documents\Incident Management\2015\Rural IM Task Force Meetings\Meeting 4-7-15\I-71 MP 73 Fatality 1-19-15\Pics\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robert.hill\Documents\Incident Management\2015\Rural IM Task Force Meetings\Meeting 4-7-15\I-71 MP 73 Fatality 1-19-15\Pics\14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robert.hill\Documents\Incident Management\2015\Rural IM Task Force Meetings\Meeting 4-7-15\I-71 MP 73 Fatality 1-19-15\Pics\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robert.hill\Documents\Incident Management\2015\Rural IM Task Force Meetings\Meeting 4-7-15\I-71 MP 73 Fatality 1-19-15\Pics\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robert.hill\Documents\Incident Management\2015\Rural IM Task Force Meetings\Meeting 4-7-15\I-71 MP 73 Fatality 1-19-15\Pics\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robert.hill\Documents\Incident Management\2015\Rural IM Task Force Meetings\Meeting 4-7-15\I-71 MP 73 Fatality 1-19-15\Pics\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robert.hill\Documents\Incident Management\2015\Rural IM Task Force Meetings\Meeting 4-7-15\I-71 MP 73 Fatality 1-19-15\Pics\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robert.hill\Documents\Incident Management\2015\Rural IM Task Force Meetings\Meeting 4-7-15\I-71 MP 73 Fatality 1-19-15\Pics\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robert.hill\Documents\Incident Management\2015\Rural IM Task Force Meetings\Meeting 4-7-15\I-71 MP 73 Fatality 1-19-15\Pics\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robert.hill\Documents\Incident Management\2015\Rural IM Task Force Meetings\Meeting 4-7-15\I-71 MP 73 Fatality 1-19-15\Pics\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371600"/>
            <a:ext cx="8229600" cy="914400"/>
          </a:xfrm>
        </p:spPr>
        <p:txBody>
          <a:bodyPr/>
          <a:lstStyle/>
          <a:p>
            <a:r>
              <a:rPr lang="en-US" dirty="0" smtClean="0"/>
              <a:t>Incident Review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514601"/>
            <a:ext cx="8229600" cy="3611564"/>
          </a:xfrm>
        </p:spPr>
        <p:txBody>
          <a:bodyPr/>
          <a:lstStyle/>
          <a:p>
            <a:r>
              <a:rPr lang="en-US" dirty="0" smtClean="0"/>
              <a:t>I-71 Median Cable Rail Update</a:t>
            </a:r>
          </a:p>
          <a:p>
            <a:pPr lvl="1"/>
            <a:endParaRPr lang="en-US" dirty="0" smtClean="0"/>
          </a:p>
          <a:p>
            <a:pPr lvl="1"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robert.hill\Documents\Incident Management\2015\Rural IM Task Force Meetings\Meeting 4-7-15\I-71 MP 73 Fatality 1-19-15\Pics\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robert.hill\Documents\Incident Management\2015\Rural IM Task Force Meetings\Meeting 4-7-15\I-71 MP 73 Fatality 1-19-15\Pics\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robert.hill\Documents\Incident Management\2015\Rural IM Task Force Meetings\Meeting 4-7-15\I-71 MP 73 Fatality 1-19-15\Pics\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robert.hill\Documents\I-7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100" y="1"/>
            <a:ext cx="92202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19200"/>
            <a:ext cx="8229600" cy="1143000"/>
          </a:xfrm>
        </p:spPr>
        <p:txBody>
          <a:bodyPr/>
          <a:lstStyle/>
          <a:p>
            <a:r>
              <a:rPr lang="en-US" dirty="0" smtClean="0"/>
              <a:t>Incident Review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514601"/>
            <a:ext cx="8229600" cy="2819400"/>
          </a:xfrm>
        </p:spPr>
        <p:txBody>
          <a:bodyPr/>
          <a:lstStyle/>
          <a:p>
            <a:r>
              <a:rPr lang="en-US" dirty="0" smtClean="0"/>
              <a:t>US 27 Head on Collision Fatality 1/29/15</a:t>
            </a:r>
          </a:p>
          <a:p>
            <a:endParaRPr lang="en-US" dirty="0" smtClean="0"/>
          </a:p>
          <a:p>
            <a:r>
              <a:rPr lang="en-US" dirty="0" smtClean="0"/>
              <a:t>Pendleton County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robert.hill\Documents\Incident Management\2015\Rural IM Task Force Meetings\Meeting 4-7-15\US 27 Head on Collision Fatality 1-29-15\Pics\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robert.hill\Documents\Incident Management\2015\Rural IM Task Force Meetings\Meeting 4-7-15\US 27 Head on Collision Fatality 1-29-15\Pics\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robert.hill\Documents\Incident Management\2015\Rural IM Task Force Meetings\Meeting 4-7-15\US 27 Head on Collision Fatality 1-29-15\Pics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robert.hill\Documents\Incident Management\2015\Rural IM Task Force Meetings\Meeting 4-7-15\US 27 Head on Collision Fatality 1-29-15\Pics\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52400"/>
            <a:ext cx="9144000" cy="7010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robert.hill\Documents\US 27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100" y="0"/>
            <a:ext cx="9220200" cy="68579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 descr="http://www.wlwt.com/image/view/-/27279802/medRes/1/-/maxh/358/maxw/538/-/i4yhhrz/-/Brent-Spence-crash-8-2--1--jpg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11906"/>
            <a:ext cx="9144000" cy="684609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robert.hill\Documents\US 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4300" y="0"/>
            <a:ext cx="9372600" cy="68579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19200"/>
            <a:ext cx="8229600" cy="1143000"/>
          </a:xfrm>
        </p:spPr>
        <p:txBody>
          <a:bodyPr/>
          <a:lstStyle/>
          <a:p>
            <a:r>
              <a:rPr lang="en-US" dirty="0" smtClean="0"/>
              <a:t>Incident Review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514601"/>
            <a:ext cx="8229600" cy="2819400"/>
          </a:xfrm>
        </p:spPr>
        <p:txBody>
          <a:bodyPr/>
          <a:lstStyle/>
          <a:p>
            <a:r>
              <a:rPr lang="en-US" dirty="0" smtClean="0"/>
              <a:t>KY 982 Tractor Trailer Rollover 1/31/15</a:t>
            </a:r>
          </a:p>
          <a:p>
            <a:endParaRPr lang="en-US" dirty="0" smtClean="0"/>
          </a:p>
          <a:p>
            <a:r>
              <a:rPr lang="en-US" dirty="0" smtClean="0"/>
              <a:t>Harrison County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robert.hill\Documents\Incident Management\2015\Rural IM Task Force Meetings\Meeting 4-7-15\KY 982 Rollover 1-31-15\Pics\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robert.hill\Documents\Incident Management\2015\Rural IM Task Force Meetings\Meeting 4-7-15\KY 982 Rollover 1-31-15\Pics\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robert.hill\Documents\Incident Management\2015\Rural IM Task Force Meetings\Meeting 4-7-15\KY 982 Rollover 1-31-15\Pics\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robert.hill\Documents\Incident Management\2015\Rural IM Task Force Meetings\Meeting 4-7-15\KY 982 Rollover 1-31-15\Pics\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robert.hill\Documents\Incident Management\2015\Rural IM Task Force Meetings\Meeting 4-7-15\KY 982 Rollover 1-31-15\Pics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robert.hill\Documents\Incident Management\2015\Rural IM Task Force Meetings\Meeting 4-7-15\KY 982 Rollover 1-31-15\Pics\1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513" y="31750"/>
            <a:ext cx="9069387" cy="67929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robert.hill\Documents\Incident Management\2015\Rural IM Task Force Meetings\Meeting 4-7-15\KY 982 Rollover 1-31-15\Pics\1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80963" y="-57150"/>
            <a:ext cx="9305926" cy="69723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robert.hill\Documents\KY 98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100" y="0"/>
            <a:ext cx="9220200" cy="68579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2" descr="http://www.wlwt.com/image/view/-/27279810/medRes/1/-/maxh/358/maxw/538/-/bvafi9z/-/Brent-Spence-crash-8-2--4--jpg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 rot="5400000"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19200"/>
            <a:ext cx="8229600" cy="1143000"/>
          </a:xfrm>
        </p:spPr>
        <p:txBody>
          <a:bodyPr/>
          <a:lstStyle/>
          <a:p>
            <a:r>
              <a:rPr lang="en-US" dirty="0" smtClean="0"/>
              <a:t>Incident Review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514601"/>
            <a:ext cx="8229600" cy="2819400"/>
          </a:xfrm>
        </p:spPr>
        <p:txBody>
          <a:bodyPr/>
          <a:lstStyle/>
          <a:p>
            <a:r>
              <a:rPr lang="en-US" dirty="0" smtClean="0"/>
              <a:t>KY 8 Fatality 1/31/15</a:t>
            </a:r>
          </a:p>
          <a:p>
            <a:endParaRPr lang="en-US" dirty="0" smtClean="0"/>
          </a:p>
          <a:p>
            <a:r>
              <a:rPr lang="en-US" dirty="0" smtClean="0"/>
              <a:t>Bracken County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robert.hill\Documents\ky8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robert.hill\Documents\ky8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38200"/>
            <a:ext cx="7772400" cy="1295400"/>
          </a:xfrm>
        </p:spPr>
        <p:txBody>
          <a:bodyPr/>
          <a:lstStyle/>
          <a:p>
            <a:r>
              <a:rPr lang="en-US" dirty="0" smtClean="0"/>
              <a:t>Crash Statistics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438400"/>
            <a:ext cx="6400800" cy="2209800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Quarterly Crash Statistics</a:t>
            </a:r>
          </a:p>
          <a:p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KSP CRASH Database</a:t>
            </a:r>
          </a:p>
          <a:p>
            <a:r>
              <a:rPr lang="en-US" dirty="0" smtClean="0"/>
              <a:t>Valerie Januski</a:t>
            </a:r>
          </a:p>
          <a:p>
            <a:r>
              <a:rPr lang="en-US" dirty="0" smtClean="0"/>
              <a:t>District 6 Safety Officer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6000" dirty="0" smtClean="0"/>
              <a:t>Southeast Counties</a:t>
            </a:r>
            <a:endParaRPr lang="en-US" sz="6000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/>
          <p:nvPr/>
        </p:nvGraphicFramePr>
        <p:xfrm>
          <a:off x="914401" y="685800"/>
          <a:ext cx="7315200" cy="5486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/>
          <p:nvPr/>
        </p:nvGraphicFramePr>
        <p:xfrm>
          <a:off x="914400" y="685800"/>
          <a:ext cx="7315200" cy="5486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/>
          <p:nvPr/>
        </p:nvGraphicFramePr>
        <p:xfrm>
          <a:off x="914401" y="685800"/>
          <a:ext cx="7315200" cy="5486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/>
          <p:nvPr/>
        </p:nvGraphicFramePr>
        <p:xfrm>
          <a:off x="914400" y="685800"/>
          <a:ext cx="7391400" cy="54863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/>
          <p:nvPr/>
        </p:nvGraphicFramePr>
        <p:xfrm>
          <a:off x="914400" y="685800"/>
          <a:ext cx="7391400" cy="5486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2" descr="http://www.wlwt.com/image/view/-/27280502/medRes/2/-/maxh/358/maxw/538/-/3qmyma/-/Brent-Spence-crash-8-2--7--jpg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 rot="5400000">
            <a:off x="1143000" y="-1143000"/>
            <a:ext cx="6858000" cy="9144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6000" dirty="0" smtClean="0"/>
              <a:t>Southwest Counties</a:t>
            </a:r>
            <a:endParaRPr lang="en-US" sz="6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/>
          <p:nvPr/>
        </p:nvGraphicFramePr>
        <p:xfrm>
          <a:off x="990600" y="685800"/>
          <a:ext cx="7238999" cy="5486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/>
          <p:nvPr/>
        </p:nvGraphicFramePr>
        <p:xfrm>
          <a:off x="914400" y="685800"/>
          <a:ext cx="7315199" cy="5486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/>
          <p:cNvGraphicFramePr/>
          <p:nvPr/>
        </p:nvGraphicFramePr>
        <p:xfrm>
          <a:off x="914400" y="685800"/>
          <a:ext cx="7315199" cy="5486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/>
          <p:nvPr/>
        </p:nvGraphicFramePr>
        <p:xfrm>
          <a:off x="914400" y="685800"/>
          <a:ext cx="7315199" cy="5486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/>
          <p:nvPr/>
        </p:nvGraphicFramePr>
        <p:xfrm>
          <a:off x="914400" y="685800"/>
          <a:ext cx="7315199" cy="5486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Yearly Crash Comparison by Route Type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l">
              <a:buFont typeface="Arial" pitchFamily="34" charset="0"/>
              <a:buChar char="•"/>
            </a:pPr>
            <a:r>
              <a:rPr lang="en-US" dirty="0" smtClean="0"/>
              <a:t> Robertson County</a:t>
            </a:r>
          </a:p>
          <a:p>
            <a:pPr algn="l">
              <a:buFont typeface="Arial" pitchFamily="34" charset="0"/>
              <a:buChar char="•"/>
            </a:pPr>
            <a:r>
              <a:rPr lang="en-US" dirty="0" smtClean="0"/>
              <a:t> Owen County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/>
          <p:nvPr/>
        </p:nvGraphicFramePr>
        <p:xfrm>
          <a:off x="457200" y="685800"/>
          <a:ext cx="8229599" cy="5486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/>
          <p:nvPr/>
        </p:nvGraphicFramePr>
        <p:xfrm>
          <a:off x="457200" y="685800"/>
          <a:ext cx="8229599" cy="5486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 idx="4294967295"/>
          </p:nvPr>
        </p:nvSpPr>
        <p:spPr>
          <a:xfrm>
            <a:off x="914400" y="1600200"/>
            <a:ext cx="7315200" cy="2286000"/>
          </a:xfrm>
        </p:spPr>
        <p:txBody>
          <a:bodyPr/>
          <a:lstStyle/>
          <a:p>
            <a:r>
              <a:rPr lang="en-US" dirty="0" smtClean="0"/>
              <a:t>Construction Update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 descr="http://www.wlwt.com/image/view/-/27279806/medRes/1/-/maxh/358/maxw/538/-/h9sqv4z/-/Brent-Spence-crash-8-2--2--jpg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1143001"/>
            <a:ext cx="7772400" cy="1828799"/>
          </a:xfrm>
        </p:spPr>
        <p:txBody>
          <a:bodyPr/>
          <a:lstStyle/>
          <a:p>
            <a:r>
              <a:rPr lang="en-US" dirty="0" smtClean="0"/>
              <a:t>Incident Management Training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371600" y="2743200"/>
            <a:ext cx="6400800" cy="2209800"/>
          </a:xfrm>
        </p:spPr>
        <p:txBody>
          <a:bodyPr>
            <a:normAutofit lnSpcReduction="10000"/>
          </a:bodyPr>
          <a:lstStyle/>
          <a:p>
            <a:pPr algn="l"/>
            <a:r>
              <a:rPr lang="en-US" dirty="0" smtClean="0"/>
              <a:t>Megan Perrin</a:t>
            </a:r>
          </a:p>
          <a:p>
            <a:pPr algn="l"/>
            <a:r>
              <a:rPr lang="en-US" dirty="0" smtClean="0"/>
              <a:t>Kentucky Transportation Center  </a:t>
            </a:r>
          </a:p>
          <a:p>
            <a:pPr algn="l"/>
            <a:r>
              <a:rPr lang="en-US" dirty="0" smtClean="0"/>
              <a:t>(859) 257-7405 </a:t>
            </a:r>
            <a:r>
              <a:rPr lang="en-US" dirty="0" smtClean="0">
                <a:hlinkClick r:id="rId2"/>
              </a:rPr>
              <a:t>megan.perrin@uky.edu</a:t>
            </a:r>
            <a:r>
              <a:rPr lang="en-US" dirty="0" smtClean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1676408"/>
            <a:ext cx="7772400" cy="1470025"/>
          </a:xfrm>
        </p:spPr>
        <p:txBody>
          <a:bodyPr/>
          <a:lstStyle/>
          <a:p>
            <a:r>
              <a:rPr lang="en-US" dirty="0" smtClean="0"/>
              <a:t>Other Business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371600" y="3048000"/>
            <a:ext cx="6400800" cy="2286000"/>
          </a:xfrm>
        </p:spPr>
        <p:txBody>
          <a:bodyPr>
            <a:normAutofit/>
          </a:bodyPr>
          <a:lstStyle/>
          <a:p>
            <a:pPr algn="l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5"/>
            <a:ext cx="7772400" cy="1470025"/>
          </a:xfrm>
        </p:spPr>
        <p:txBody>
          <a:bodyPr/>
          <a:lstStyle/>
          <a:p>
            <a:r>
              <a:rPr lang="en-US" dirty="0" smtClean="0"/>
              <a:t>Adjourn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7800" y="2971800"/>
            <a:ext cx="6400800" cy="1752600"/>
          </a:xfrm>
        </p:spPr>
        <p:txBody>
          <a:bodyPr/>
          <a:lstStyle/>
          <a:p>
            <a:r>
              <a:rPr lang="en-US" dirty="0" smtClean="0"/>
              <a:t>Next Meeting</a:t>
            </a:r>
          </a:p>
          <a:p>
            <a:r>
              <a:rPr lang="en-US" dirty="0" smtClean="0"/>
              <a:t>Tuesday July 7, 2015</a:t>
            </a:r>
          </a:p>
          <a:p>
            <a:r>
              <a:rPr lang="en-US" dirty="0" smtClean="0"/>
              <a:t>1:00 PM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robert.hill\My Documents\Incident Management\2015\Rural IM Task Force Meetings\Meeting 1-6-15\Tractor Trailer vs. Median Cable @ MP 69 10-7-14\IMG_0862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eting_x0020_Date xmlns="1b8610dd-1eab-4ef5-90fa-96ee46cd6b79">2015-04-07T04:00:00+00:00</Meeting_x0020_Date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8744984FD6B3A418168B772726908F6" ma:contentTypeVersion="2" ma:contentTypeDescription="Create a new document." ma:contentTypeScope="" ma:versionID="19673dad3bb940b340526810a774be0b">
  <xsd:schema xmlns:xsd="http://www.w3.org/2001/XMLSchema" xmlns:xs="http://www.w3.org/2001/XMLSchema" xmlns:p="http://schemas.microsoft.com/office/2006/metadata/properties" xmlns:ns2="1b8610dd-1eab-4ef5-90fa-96ee46cd6b79" targetNamespace="http://schemas.microsoft.com/office/2006/metadata/properties" ma:root="true" ma:fieldsID="0f5a2b45e4db3d3cec7bb9ecdfa5f92d" ns2:_="">
    <xsd:import namespace="1b8610dd-1eab-4ef5-90fa-96ee46cd6b79"/>
    <xsd:element name="properties">
      <xsd:complexType>
        <xsd:sequence>
          <xsd:element name="documentManagement">
            <xsd:complexType>
              <xsd:all>
                <xsd:element ref="ns2:Meeting_x0020_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b8610dd-1eab-4ef5-90fa-96ee46cd6b79" elementFormDefault="qualified">
    <xsd:import namespace="http://schemas.microsoft.com/office/2006/documentManagement/types"/>
    <xsd:import namespace="http://schemas.microsoft.com/office/infopath/2007/PartnerControls"/>
    <xsd:element name="Meeting_x0020_Date" ma:index="4" nillable="true" ma:displayName="Meeting Date" ma:format="DateOnly" ma:internalName="Meeting_x0020_Date" ma:readOnly="false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5" ma:displayName="Content Typ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9F68892-E999-4E5D-9CB8-37CBE2C67002}"/>
</file>

<file path=customXml/itemProps2.xml><?xml version="1.0" encoding="utf-8"?>
<ds:datastoreItem xmlns:ds="http://schemas.openxmlformats.org/officeDocument/2006/customXml" ds:itemID="{BC815847-01F9-457A-8F86-4672EE1BF926}"/>
</file>

<file path=customXml/itemProps3.xml><?xml version="1.0" encoding="utf-8"?>
<ds:datastoreItem xmlns:ds="http://schemas.openxmlformats.org/officeDocument/2006/customXml" ds:itemID="{579CE203-8717-4525-B4DB-84132479D601}"/>
</file>

<file path=docProps/app.xml><?xml version="1.0" encoding="utf-8"?>
<Properties xmlns="http://schemas.openxmlformats.org/officeDocument/2006/extended-properties" xmlns:vt="http://schemas.openxmlformats.org/officeDocument/2006/docPropsVTypes">
  <TotalTime>2196</TotalTime>
  <Words>190</Words>
  <Application>Microsoft Office PowerPoint</Application>
  <PresentationFormat>On-screen Show (4:3)</PresentationFormat>
  <Paragraphs>59</Paragraphs>
  <Slides>82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82</vt:i4>
      </vt:variant>
    </vt:vector>
  </HeadingPairs>
  <TitlesOfParts>
    <vt:vector size="83" baseType="lpstr">
      <vt:lpstr>Office Theme</vt:lpstr>
      <vt:lpstr>KYTC District 6 “Great Eight” Incident Management Task Force</vt:lpstr>
      <vt:lpstr>Introductions</vt:lpstr>
      <vt:lpstr>Approval of Minutes</vt:lpstr>
      <vt:lpstr>Incident Review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Incident Review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Incident Review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Incident Review</vt:lpstr>
      <vt:lpstr>Slide 45</vt:lpstr>
      <vt:lpstr>Slide 46</vt:lpstr>
      <vt:lpstr>Slide 47</vt:lpstr>
      <vt:lpstr>Slide 48</vt:lpstr>
      <vt:lpstr>Slide 49</vt:lpstr>
      <vt:lpstr>Slide 50</vt:lpstr>
      <vt:lpstr>Incident Review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Incident Review</vt:lpstr>
      <vt:lpstr>Slide 61</vt:lpstr>
      <vt:lpstr>Slide 62</vt:lpstr>
      <vt:lpstr>Crash Statistics</vt:lpstr>
      <vt:lpstr>Southeast Counties</vt:lpstr>
      <vt:lpstr>Slide 65</vt:lpstr>
      <vt:lpstr>Slide 66</vt:lpstr>
      <vt:lpstr>Slide 67</vt:lpstr>
      <vt:lpstr>Slide 68</vt:lpstr>
      <vt:lpstr>Slide 69</vt:lpstr>
      <vt:lpstr>Southwest Counties</vt:lpstr>
      <vt:lpstr>Slide 71</vt:lpstr>
      <vt:lpstr>Slide 72</vt:lpstr>
      <vt:lpstr>Slide 73</vt:lpstr>
      <vt:lpstr>Slide 74</vt:lpstr>
      <vt:lpstr>Slide 75</vt:lpstr>
      <vt:lpstr>Yearly Crash Comparison by Route Type</vt:lpstr>
      <vt:lpstr>Slide 77</vt:lpstr>
      <vt:lpstr>Slide 78</vt:lpstr>
      <vt:lpstr>Construction Update</vt:lpstr>
      <vt:lpstr>Incident Management Training</vt:lpstr>
      <vt:lpstr>Other Business</vt:lpstr>
      <vt:lpstr>Adjourn</vt:lpstr>
    </vt:vector>
  </TitlesOfParts>
  <Company>Commonwealth of Kentucky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KSP Crash Database</dc:title>
  <dc:creator>Commonwealth Office of Technology</dc:creator>
  <cp:lastModifiedBy>%USERNAME%</cp:lastModifiedBy>
  <cp:revision>356</cp:revision>
  <dcterms:created xsi:type="dcterms:W3CDTF">2011-02-02T20:39:08Z</dcterms:created>
  <dcterms:modified xsi:type="dcterms:W3CDTF">2015-04-07T13:38:52Z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0x01010008744984FD6B3A418168B772726908F6</vt:lpwstr>
  </property>
  <property fmtid="{D5CDD505-2E9C-101B-9397-08002B2CF9AE}" pid="3" name="Order">
    <vt:r8>1100</vt:r8>
  </property>
</Properties>
</file>